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Oi"/>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g5V5pUZM68apc0XUavThDUCNr6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Oi-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76575" cy="512763"/>
          </a:xfrm>
          <a:prstGeom prst="rect">
            <a:avLst/>
          </a:prstGeom>
          <a:noFill/>
          <a:ln>
            <a:noFill/>
          </a:ln>
        </p:spPr>
        <p:txBody>
          <a:bodyPr anchorCtr="0" anchor="t"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139" y="1"/>
            <a:ext cx="3076575" cy="512763"/>
          </a:xfrm>
          <a:prstGeom prst="rect">
            <a:avLst/>
          </a:prstGeom>
          <a:noFill/>
          <a:ln>
            <a:noFill/>
          </a:ln>
        </p:spPr>
        <p:txBody>
          <a:bodyPr anchorCtr="0" anchor="t" bIns="45725" lIns="91475" spcFirstLastPara="1" rIns="91475" wrap="square" tIns="4572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720264"/>
            <a:ext cx="3076575" cy="512762"/>
          </a:xfrm>
          <a:prstGeom prst="rect">
            <a:avLst/>
          </a:prstGeom>
          <a:noFill/>
          <a:ln>
            <a:noFill/>
          </a:ln>
        </p:spPr>
        <p:txBody>
          <a:bodyPr anchorCtr="0" anchor="b"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marR="0" rtl="0" algn="r">
              <a:spcBef>
                <a:spcPts val="0"/>
              </a:spcBef>
              <a:spcAft>
                <a:spcPts val="0"/>
              </a:spcAft>
              <a:buNone/>
            </a:pPr>
            <a:fld id="{00000000-1234-1234-1234-123412341234}" type="slidenum">
              <a:rPr b="0" i="0" lang="en-GB"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47" name="Google Shape;147;p1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53" name="Google Shape;153;p1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58" name="Google Shape;158;p1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63" name="Google Shape;163;p1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68" name="Google Shape;168;p1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73" name="Google Shape;173;p1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78" name="Google Shape;178;p1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83" name="Google Shape;183;p1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88" name="Google Shape;188;p1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93" name="Google Shape;193;p1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1" name="Google Shape;91;p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97" name="Google Shape;97;p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7" name="Google Shape;107;p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12" name="Google Shape;112;p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20" name="Google Shape;120;p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28" name="Google Shape;128;p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36" name="Google Shape;136;p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42" name="Google Shape;142;p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1"/>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2"/>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3"/>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2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4"/>
          <p:cNvSpPr txBox="1"/>
          <p:nvPr>
            <p:ph type="title"/>
          </p:nvPr>
        </p:nvSpPr>
        <p:spPr>
          <a:xfrm>
            <a:off x="831850" y="1709739"/>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831850" y="4589464"/>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4"/>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5"/>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5"/>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6"/>
          <p:cNvSpPr txBox="1"/>
          <p:nvPr>
            <p:ph type="title"/>
          </p:nvPr>
        </p:nvSpPr>
        <p:spPr>
          <a:xfrm>
            <a:off x="839788"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6"/>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6"/>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7"/>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5183188" y="987426"/>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5183188" y="987426"/>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6"/>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3.jp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jpg"/><Relationship Id="rId5"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8.jpg"/><Relationship Id="rId5"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p:nvPr/>
        </p:nvSpPr>
        <p:spPr>
          <a:xfrm>
            <a:off x="711200" y="736600"/>
            <a:ext cx="8394600" cy="5207100"/>
          </a:xfrm>
          <a:prstGeom prst="rect">
            <a:avLst/>
          </a:prstGeom>
          <a:noFill/>
          <a:ln>
            <a:noFill/>
          </a:ln>
        </p:spPr>
        <p:txBody>
          <a:bodyPr anchorCtr="0" anchor="t" bIns="45700" lIns="91425" spcFirstLastPara="1" rIns="91425" wrap="square" tIns="45700">
            <a:noAutofit/>
          </a:bodyPr>
          <a:lstStyle/>
          <a:p>
            <a:pPr indent="-273050" lvl="0" marL="228600" marR="0" rtl="0" algn="l">
              <a:lnSpc>
                <a:spcPct val="90000"/>
              </a:lnSpc>
              <a:spcBef>
                <a:spcPts val="0"/>
              </a:spcBef>
              <a:spcAft>
                <a:spcPts val="0"/>
              </a:spcAft>
              <a:buClr>
                <a:srgbClr val="000000"/>
              </a:buClr>
              <a:buSzPts val="3100"/>
              <a:buChar char="•"/>
            </a:pPr>
            <a:r>
              <a:rPr i="0" lang="en-GB" sz="3100" u="none" cap="none" strike="noStrike">
                <a:solidFill>
                  <a:srgbClr val="000000"/>
                </a:solidFill>
                <a:latin typeface="Oi"/>
                <a:ea typeface="Oi"/>
                <a:cs typeface="Oi"/>
                <a:sym typeface="Oi"/>
              </a:rPr>
              <a:t>Crohn disease (CD) is an inflammatory bowel disease (IBD) of unclear etiology. Unlike ulcerative colitis, CD is not limited to the colon but can manifest anywhere in the </a:t>
            </a:r>
            <a:r>
              <a:rPr i="0" lang="en-GB" sz="3100" u="none" cap="none" strike="noStrike">
                <a:solidFill>
                  <a:srgbClr val="0000FF"/>
                </a:solidFill>
                <a:latin typeface="Oi"/>
                <a:ea typeface="Oi"/>
                <a:cs typeface="Oi"/>
                <a:sym typeface="Oi"/>
              </a:rPr>
              <a:t>LOWER</a:t>
            </a:r>
            <a:r>
              <a:rPr i="0" lang="en-GB" sz="3100" u="none" cap="none" strike="noStrike">
                <a:solidFill>
                  <a:srgbClr val="000000"/>
                </a:solidFill>
                <a:latin typeface="Oi"/>
                <a:ea typeface="Oi"/>
                <a:cs typeface="Oi"/>
                <a:sym typeface="Oi"/>
              </a:rPr>
              <a:t> gastrointestinal tract. </a:t>
            </a:r>
            <a:endParaRPr i="0" sz="3500" u="none" cap="none" strike="noStrike">
              <a:solidFill>
                <a:srgbClr val="000000"/>
              </a:solidFill>
              <a:latin typeface="Oi"/>
              <a:ea typeface="Oi"/>
              <a:cs typeface="Oi"/>
              <a:sym typeface="Oi"/>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10"/>
          <p:cNvSpPr txBox="1"/>
          <p:nvPr>
            <p:ph type="title"/>
          </p:nvPr>
        </p:nvSpPr>
        <p:spPr>
          <a:xfrm>
            <a:off x="5346227" y="673450"/>
            <a:ext cx="7229100" cy="6945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Oi"/>
              <a:buNone/>
            </a:pPr>
            <a:r>
              <a:rPr lang="en-GB">
                <a:solidFill>
                  <a:srgbClr val="FFFFFF"/>
                </a:solidFill>
                <a:latin typeface="Oi"/>
                <a:ea typeface="Oi"/>
                <a:cs typeface="Oi"/>
                <a:sym typeface="Oi"/>
              </a:rPr>
              <a:t>Treatment</a:t>
            </a:r>
            <a:endParaRPr>
              <a:solidFill>
                <a:srgbClr val="FFFFFF"/>
              </a:solidFill>
              <a:latin typeface="Oi"/>
              <a:ea typeface="Oi"/>
              <a:cs typeface="Oi"/>
              <a:sym typeface="Oi"/>
            </a:endParaRPr>
          </a:p>
        </p:txBody>
      </p:sp>
      <p:sp>
        <p:nvSpPr>
          <p:cNvPr id="150" name="Google Shape;150;p10"/>
          <p:cNvSpPr txBox="1"/>
          <p:nvPr>
            <p:ph idx="1" type="body"/>
          </p:nvPr>
        </p:nvSpPr>
        <p:spPr>
          <a:xfrm>
            <a:off x="6025962" y="1798180"/>
            <a:ext cx="6166038" cy="3261638"/>
          </a:xfrm>
          <a:prstGeom prst="rect">
            <a:avLst/>
          </a:prstGeom>
          <a:noFill/>
          <a:ln>
            <a:noFill/>
          </a:ln>
        </p:spPr>
        <p:txBody>
          <a:bodyPr anchorCtr="0" anchor="t" bIns="45700" lIns="91425" spcFirstLastPara="1" rIns="91425" wrap="square" tIns="45700">
            <a:normAutofit/>
          </a:bodyPr>
          <a:lstStyle/>
          <a:p>
            <a:pPr indent="-209550" lvl="0" marL="228600" rtl="0" algn="l">
              <a:lnSpc>
                <a:spcPct val="90000"/>
              </a:lnSpc>
              <a:spcBef>
                <a:spcPts val="0"/>
              </a:spcBef>
              <a:spcAft>
                <a:spcPts val="0"/>
              </a:spcAft>
              <a:buClr>
                <a:srgbClr val="C0C0C0"/>
              </a:buClr>
              <a:buSzPts val="2100"/>
              <a:buChar char="•"/>
            </a:pPr>
            <a:r>
              <a:rPr lang="en-GB" sz="2100">
                <a:solidFill>
                  <a:srgbClr val="C0C0C0"/>
                </a:solidFill>
                <a:latin typeface="Oi"/>
                <a:ea typeface="Oi"/>
                <a:cs typeface="Oi"/>
                <a:sym typeface="Oi"/>
              </a:rPr>
              <a:t>Medical management aims to induce and maintain remission; it is tailored to the patient and influenced by the location and severity of CD.</a:t>
            </a:r>
            <a:endParaRPr sz="2500">
              <a:solidFill>
                <a:srgbClr val="C0C0C0"/>
              </a:solidFill>
              <a:latin typeface="Oi"/>
              <a:ea typeface="Oi"/>
              <a:cs typeface="Oi"/>
              <a:sym typeface="O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pic>
        <p:nvPicPr>
          <p:cNvPr id="155" name="Google Shape;155;p11"/>
          <p:cNvPicPr preferRelativeResize="0"/>
          <p:nvPr/>
        </p:nvPicPr>
        <p:blipFill rotWithShape="1">
          <a:blip r:embed="rId4">
            <a:alphaModFix/>
          </a:blip>
          <a:srcRect b="65414" l="4090" r="4034" t="13332"/>
          <a:stretch/>
        </p:blipFill>
        <p:spPr>
          <a:xfrm>
            <a:off x="69163" y="1112097"/>
            <a:ext cx="12053674" cy="4633806"/>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pic>
        <p:nvPicPr>
          <p:cNvPr id="160" name="Google Shape;160;p12"/>
          <p:cNvPicPr preferRelativeResize="0"/>
          <p:nvPr/>
        </p:nvPicPr>
        <p:blipFill rotWithShape="1">
          <a:blip r:embed="rId4">
            <a:alphaModFix/>
          </a:blip>
          <a:srcRect b="37323" l="4091" r="0" t="33718"/>
          <a:stretch/>
        </p:blipFill>
        <p:spPr>
          <a:xfrm>
            <a:off x="174111" y="349893"/>
            <a:ext cx="11832873" cy="5937093"/>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4" name="Shape 164"/>
        <p:cNvGrpSpPr/>
        <p:nvPr/>
      </p:nvGrpSpPr>
      <p:grpSpPr>
        <a:xfrm>
          <a:off x="0" y="0"/>
          <a:ext cx="0" cy="0"/>
          <a:chOff x="0" y="0"/>
          <a:chExt cx="0" cy="0"/>
        </a:xfrm>
      </p:grpSpPr>
      <p:pic>
        <p:nvPicPr>
          <p:cNvPr id="165" name="Google Shape;165;p13"/>
          <p:cNvPicPr preferRelativeResize="0"/>
          <p:nvPr/>
        </p:nvPicPr>
        <p:blipFill rotWithShape="1">
          <a:blip r:embed="rId4">
            <a:alphaModFix/>
          </a:blip>
          <a:srcRect b="22733" l="4091" r="27500" t="62286"/>
          <a:stretch/>
        </p:blipFill>
        <p:spPr>
          <a:xfrm>
            <a:off x="0" y="665045"/>
            <a:ext cx="12380550" cy="4505435"/>
          </a:xfrm>
          <a:prstGeom prst="rect">
            <a:avLst/>
          </a:prstGeom>
          <a:noFill/>
          <a:ln>
            <a:noFill/>
          </a:ln>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pic>
        <p:nvPicPr>
          <p:cNvPr id="170" name="Google Shape;170;p14"/>
          <p:cNvPicPr preferRelativeResize="0"/>
          <p:nvPr/>
        </p:nvPicPr>
        <p:blipFill rotWithShape="1">
          <a:blip r:embed="rId4">
            <a:alphaModFix/>
          </a:blip>
          <a:srcRect b="0" l="0" r="0" t="0"/>
          <a:stretch/>
        </p:blipFill>
        <p:spPr>
          <a:xfrm>
            <a:off x="788096" y="884327"/>
            <a:ext cx="10615808" cy="5089345"/>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15"/>
          <p:cNvSpPr txBox="1"/>
          <p:nvPr/>
        </p:nvSpPr>
        <p:spPr>
          <a:xfrm>
            <a:off x="315935" y="716279"/>
            <a:ext cx="11133576" cy="4358641"/>
          </a:xfrm>
          <a:prstGeom prst="rect">
            <a:avLst/>
          </a:prstGeom>
          <a:solidFill>
            <a:srgbClr val="D66565"/>
          </a:solidFill>
          <a:ln cap="flat" cmpd="sng" w="25400">
            <a:solidFill>
              <a:srgbClr val="A82C2C"/>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FFFFFF"/>
                </a:solidFill>
                <a:latin typeface="Calibri"/>
                <a:ea typeface="Calibri"/>
                <a:cs typeface="Calibri"/>
                <a:sym typeface="Calibri"/>
              </a:rPr>
              <a:t>A 30-year-old female on regular OCPs</a:t>
            </a:r>
            <a:br>
              <a:rPr b="1" lang="en-GB" sz="2000">
                <a:solidFill>
                  <a:srgbClr val="FFFFFF"/>
                </a:solidFill>
                <a:latin typeface="Calibri"/>
                <a:ea typeface="Calibri"/>
                <a:cs typeface="Calibri"/>
                <a:sym typeface="Calibri"/>
              </a:rPr>
            </a:br>
            <a:br>
              <a:rPr b="1" lang="en-GB" sz="2000">
                <a:solidFill>
                  <a:srgbClr val="FFFFFF"/>
                </a:solidFill>
                <a:latin typeface="Calibri"/>
                <a:ea typeface="Calibri"/>
                <a:cs typeface="Calibri"/>
                <a:sym typeface="Calibri"/>
              </a:rPr>
            </a:br>
            <a:r>
              <a:rPr b="1" lang="en-GB" sz="2000">
                <a:solidFill>
                  <a:srgbClr val="FFFFFF"/>
                </a:solidFill>
                <a:latin typeface="Calibri"/>
                <a:ea typeface="Calibri"/>
                <a:cs typeface="Calibri"/>
                <a:sym typeface="Calibri"/>
              </a:rPr>
              <a:t>presents with complaints of intermittent colicky pain and diarrhoea for the past three months. After a thorough assessment, histopathology f the gut is advised. Histopathological examination of the bowel wall and regional lymph node shows characteristically non caseating granuloma with Langerhans giant cells. The consultant doctor suspects Crohn's disease. Which of the following is the best test for differentiating Crohn's disease from ulcerative colitis?</a:t>
            </a:r>
            <a:br>
              <a:rPr b="1" lang="en-GB" sz="2000">
                <a:solidFill>
                  <a:srgbClr val="FFFFFF"/>
                </a:solidFill>
                <a:latin typeface="Calibri"/>
                <a:ea typeface="Calibri"/>
                <a:cs typeface="Calibri"/>
                <a:sym typeface="Calibri"/>
              </a:rPr>
            </a:br>
            <a:br>
              <a:rPr b="1" lang="en-GB" sz="2000">
                <a:solidFill>
                  <a:srgbClr val="FFFFFF"/>
                </a:solidFill>
                <a:latin typeface="Calibri"/>
                <a:ea typeface="Calibri"/>
                <a:cs typeface="Calibri"/>
                <a:sym typeface="Calibri"/>
              </a:rPr>
            </a:br>
            <a:r>
              <a:rPr b="1" lang="en-GB" sz="2000">
                <a:solidFill>
                  <a:srgbClr val="FFFFFF"/>
                </a:solidFill>
                <a:latin typeface="Calibri"/>
                <a:ea typeface="Calibri"/>
                <a:cs typeface="Calibri"/>
                <a:sym typeface="Calibri"/>
              </a:rPr>
              <a:t>A ASCA</a:t>
            </a:r>
            <a:br>
              <a:rPr b="1" lang="en-GB" sz="2000">
                <a:solidFill>
                  <a:srgbClr val="FFFFFF"/>
                </a:solidFill>
                <a:latin typeface="Calibri"/>
                <a:ea typeface="Calibri"/>
                <a:cs typeface="Calibri"/>
                <a:sym typeface="Calibri"/>
              </a:rPr>
            </a:br>
            <a:r>
              <a:rPr b="1" lang="en-GB" sz="2000">
                <a:solidFill>
                  <a:srgbClr val="FFFFFF"/>
                </a:solidFill>
                <a:latin typeface="Calibri"/>
                <a:ea typeface="Calibri"/>
                <a:cs typeface="Calibri"/>
                <a:sym typeface="Calibri"/>
              </a:rPr>
              <a:t>B P-ANCA</a:t>
            </a:r>
            <a:br>
              <a:rPr b="1" lang="en-GB" sz="2000">
                <a:solidFill>
                  <a:srgbClr val="FFFFFF"/>
                </a:solidFill>
                <a:latin typeface="Calibri"/>
                <a:ea typeface="Calibri"/>
                <a:cs typeface="Calibri"/>
                <a:sym typeface="Calibri"/>
              </a:rPr>
            </a:br>
            <a:r>
              <a:rPr b="1" lang="en-GB" sz="2000">
                <a:solidFill>
                  <a:srgbClr val="FFFFFF"/>
                </a:solidFill>
                <a:latin typeface="Calibri"/>
                <a:ea typeface="Calibri"/>
                <a:cs typeface="Calibri"/>
                <a:sym typeface="Calibri"/>
              </a:rPr>
              <a:t>C Faecal alpha 1 antitrypsin</a:t>
            </a:r>
            <a:br>
              <a:rPr b="1" lang="en-GB" sz="2000">
                <a:solidFill>
                  <a:srgbClr val="FFFFFF"/>
                </a:solidFill>
                <a:latin typeface="Calibri"/>
                <a:ea typeface="Calibri"/>
                <a:cs typeface="Calibri"/>
                <a:sym typeface="Calibri"/>
              </a:rPr>
            </a:br>
            <a:r>
              <a:rPr b="1" lang="en-GB" sz="2000">
                <a:solidFill>
                  <a:srgbClr val="FFFFFF"/>
                </a:solidFill>
                <a:latin typeface="Calibri"/>
                <a:ea typeface="Calibri"/>
                <a:cs typeface="Calibri"/>
                <a:sym typeface="Calibri"/>
              </a:rPr>
              <a:t>D Faecal calprotectin</a:t>
            </a:r>
            <a:br>
              <a:rPr b="1" lang="en-GB" sz="2000">
                <a:solidFill>
                  <a:srgbClr val="FFFFFF"/>
                </a:solidFill>
                <a:latin typeface="Calibri"/>
                <a:ea typeface="Calibri"/>
                <a:cs typeface="Calibri"/>
                <a:sym typeface="Calibri"/>
              </a:rPr>
            </a:br>
            <a:br>
              <a:rPr b="1" lang="en-GB" sz="2000">
                <a:solidFill>
                  <a:srgbClr val="FFFFFF"/>
                </a:solidFill>
                <a:latin typeface="Calibri"/>
                <a:ea typeface="Calibri"/>
                <a:cs typeface="Calibri"/>
                <a:sym typeface="Calibri"/>
              </a:rPr>
            </a:br>
            <a:endParaRPr b="1" sz="2800">
              <a:solidFill>
                <a:srgbClr val="FFFFFF"/>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16"/>
          <p:cNvSpPr txBox="1"/>
          <p:nvPr/>
        </p:nvSpPr>
        <p:spPr>
          <a:xfrm>
            <a:off x="1122701" y="326647"/>
            <a:ext cx="9937316" cy="5539740"/>
          </a:xfrm>
          <a:prstGeom prst="rect">
            <a:avLst/>
          </a:prstGeom>
          <a:solidFill>
            <a:srgbClr val="3399FF"/>
          </a:solidFill>
          <a:ln cap="flat" cmpd="sng" w="25400">
            <a:solidFill>
              <a:srgbClr val="0065C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FFFFFF"/>
                </a:solidFill>
                <a:latin typeface="Calibri"/>
                <a:ea typeface="Calibri"/>
                <a:cs typeface="Calibri"/>
                <a:sym typeface="Calibri"/>
              </a:rPr>
              <a:t>A 41-year-old male patient presents with recurrent episodes of bloody diarrhoea for 5 years. Despite regular treatment with adequate doses of sulfasalazine, he has had several exacerbations of his disease and required several weeks of steroids to control flares. What should be the next step in management?</a:t>
            </a:r>
            <a:br>
              <a:rPr b="1" lang="en-GB" sz="2800">
                <a:solidFill>
                  <a:srgbClr val="FFFFFF"/>
                </a:solidFill>
                <a:latin typeface="Calibri"/>
                <a:ea typeface="Calibri"/>
                <a:cs typeface="Calibri"/>
                <a:sym typeface="Calibri"/>
              </a:rPr>
            </a:br>
            <a:br>
              <a:rPr b="1" lang="en-GB" sz="2800">
                <a:solidFill>
                  <a:srgbClr val="FFFFFF"/>
                </a:solidFill>
                <a:latin typeface="Calibri"/>
                <a:ea typeface="Calibri"/>
                <a:cs typeface="Calibri"/>
                <a:sym typeface="Calibri"/>
              </a:rPr>
            </a:br>
            <a:r>
              <a:rPr b="1" lang="en-GB" sz="2800">
                <a:solidFill>
                  <a:srgbClr val="FFFFFF"/>
                </a:solidFill>
                <a:latin typeface="Calibri"/>
                <a:ea typeface="Calibri"/>
                <a:cs typeface="Calibri"/>
                <a:sym typeface="Calibri"/>
              </a:rPr>
              <a:t>A Methotrexate</a:t>
            </a:r>
            <a:br>
              <a:rPr b="1" lang="en-GB" sz="2800">
                <a:solidFill>
                  <a:srgbClr val="FFFFFF"/>
                </a:solidFill>
                <a:latin typeface="Calibri"/>
                <a:ea typeface="Calibri"/>
                <a:cs typeface="Calibri"/>
                <a:sym typeface="Calibri"/>
              </a:rPr>
            </a:br>
            <a:r>
              <a:rPr b="1" lang="en-GB" sz="2800">
                <a:solidFill>
                  <a:srgbClr val="FFFFFF"/>
                </a:solidFill>
                <a:latin typeface="Calibri"/>
                <a:ea typeface="Calibri"/>
                <a:cs typeface="Calibri"/>
                <a:sym typeface="Calibri"/>
              </a:rPr>
              <a:t>B Azathioprine</a:t>
            </a:r>
            <a:br>
              <a:rPr b="1" lang="en-GB" sz="2800">
                <a:solidFill>
                  <a:srgbClr val="FFFFFF"/>
                </a:solidFill>
                <a:latin typeface="Calibri"/>
                <a:ea typeface="Calibri"/>
                <a:cs typeface="Calibri"/>
                <a:sym typeface="Calibri"/>
              </a:rPr>
            </a:br>
            <a:r>
              <a:rPr b="1" lang="en-GB" sz="2800">
                <a:solidFill>
                  <a:srgbClr val="FFFFFF"/>
                </a:solidFill>
                <a:latin typeface="Calibri"/>
                <a:ea typeface="Calibri"/>
                <a:cs typeface="Calibri"/>
                <a:sym typeface="Calibri"/>
              </a:rPr>
              <a:t>C Cyclosporine</a:t>
            </a:r>
            <a:br>
              <a:rPr b="1" lang="en-GB" sz="2800">
                <a:solidFill>
                  <a:srgbClr val="FFFFFF"/>
                </a:solidFill>
                <a:latin typeface="Calibri"/>
                <a:ea typeface="Calibri"/>
                <a:cs typeface="Calibri"/>
                <a:sym typeface="Calibri"/>
              </a:rPr>
            </a:br>
            <a:r>
              <a:rPr b="1" lang="en-GB" sz="2800">
                <a:solidFill>
                  <a:srgbClr val="FFFFFF"/>
                </a:solidFill>
                <a:latin typeface="Calibri"/>
                <a:ea typeface="Calibri"/>
                <a:cs typeface="Calibri"/>
                <a:sym typeface="Calibri"/>
              </a:rPr>
              <a:t>D Cyclophosphamide</a:t>
            </a:r>
            <a:br>
              <a:rPr b="1" lang="en-GB" sz="2800">
                <a:solidFill>
                  <a:srgbClr val="FFFFFF"/>
                </a:solidFill>
                <a:latin typeface="Calibri"/>
                <a:ea typeface="Calibri"/>
                <a:cs typeface="Calibri"/>
                <a:sym typeface="Calibri"/>
              </a:rPr>
            </a:br>
            <a:br>
              <a:rPr b="1" lang="en-GB" sz="2800">
                <a:solidFill>
                  <a:srgbClr val="FFFFFF"/>
                </a:solidFill>
                <a:latin typeface="Calibri"/>
                <a:ea typeface="Calibri"/>
                <a:cs typeface="Calibri"/>
                <a:sym typeface="Calibri"/>
              </a:rPr>
            </a:b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17"/>
          <p:cNvSpPr txBox="1"/>
          <p:nvPr/>
        </p:nvSpPr>
        <p:spPr>
          <a:xfrm>
            <a:off x="784104" y="449580"/>
            <a:ext cx="10922724" cy="5958840"/>
          </a:xfrm>
          <a:prstGeom prst="rect">
            <a:avLst/>
          </a:prstGeom>
          <a:solidFill>
            <a:srgbClr val="FFCC00"/>
          </a:solidFill>
          <a:ln cap="flat" cmpd="sng" w="25400">
            <a:solidFill>
              <a:srgbClr val="997A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FFFF"/>
                </a:solidFill>
                <a:latin typeface="Calibri"/>
                <a:ea typeface="Calibri"/>
                <a:cs typeface="Calibri"/>
                <a:sym typeface="Calibri"/>
              </a:rPr>
              <a:t>A 35-year-old female on OCPs presents with intermittent abdominal pain and intermittent diarrhoea. Endoscopy shows ileum involvement with rectal sparing. A colonoscopy reveals cobblestone mucosa. A perianal fistula is seen on local examination. Diagnosis of Crohn's disease is made. Which of the following is the best treatment for antibiotic refractory perianal fistula in Crohn's disease?</a:t>
            </a:r>
            <a:br>
              <a:rPr lang="en-GB" sz="2800">
                <a:solidFill>
                  <a:srgbClr val="FFFFFF"/>
                </a:solidFill>
                <a:latin typeface="Calibri"/>
                <a:ea typeface="Calibri"/>
                <a:cs typeface="Calibri"/>
                <a:sym typeface="Calibri"/>
              </a:rPr>
            </a:br>
            <a:br>
              <a:rPr lang="en-GB" sz="2800">
                <a:solidFill>
                  <a:srgbClr val="FFFFFF"/>
                </a:solidFill>
                <a:latin typeface="Calibri"/>
                <a:ea typeface="Calibri"/>
                <a:cs typeface="Calibri"/>
                <a:sym typeface="Calibri"/>
              </a:rPr>
            </a:br>
            <a:r>
              <a:rPr lang="en-GB" sz="2800">
                <a:solidFill>
                  <a:srgbClr val="FFFFFF"/>
                </a:solidFill>
                <a:latin typeface="Calibri"/>
                <a:ea typeface="Calibri"/>
                <a:cs typeface="Calibri"/>
                <a:sym typeface="Calibri"/>
              </a:rPr>
              <a:t>A Fistulectomy</a:t>
            </a:r>
            <a:br>
              <a:rPr lang="en-GB" sz="2800">
                <a:solidFill>
                  <a:srgbClr val="FFFFFF"/>
                </a:solidFill>
                <a:latin typeface="Calibri"/>
                <a:ea typeface="Calibri"/>
                <a:cs typeface="Calibri"/>
                <a:sym typeface="Calibri"/>
              </a:rPr>
            </a:br>
            <a:r>
              <a:rPr lang="en-GB" sz="2800">
                <a:solidFill>
                  <a:srgbClr val="FFFFFF"/>
                </a:solidFill>
                <a:latin typeface="Calibri"/>
                <a:ea typeface="Calibri"/>
                <a:cs typeface="Calibri"/>
                <a:sym typeface="Calibri"/>
              </a:rPr>
              <a:t>B Infliximab </a:t>
            </a:r>
            <a:br>
              <a:rPr lang="en-GB" sz="2800">
                <a:solidFill>
                  <a:srgbClr val="FFFFFF"/>
                </a:solidFill>
                <a:latin typeface="Calibri"/>
                <a:ea typeface="Calibri"/>
                <a:cs typeface="Calibri"/>
                <a:sym typeface="Calibri"/>
              </a:rPr>
            </a:br>
            <a:r>
              <a:rPr lang="en-GB" sz="2800">
                <a:solidFill>
                  <a:srgbClr val="FFFFFF"/>
                </a:solidFill>
                <a:latin typeface="Calibri"/>
                <a:ea typeface="Calibri"/>
                <a:cs typeface="Calibri"/>
                <a:sym typeface="Calibri"/>
              </a:rPr>
              <a:t>C Olasalizine</a:t>
            </a:r>
            <a:br>
              <a:rPr lang="en-GB" sz="2800">
                <a:solidFill>
                  <a:srgbClr val="FFFFFF"/>
                </a:solidFill>
                <a:latin typeface="Calibri"/>
                <a:ea typeface="Calibri"/>
                <a:cs typeface="Calibri"/>
                <a:sym typeface="Calibri"/>
              </a:rPr>
            </a:br>
            <a:r>
              <a:rPr lang="en-GB" sz="2800">
                <a:solidFill>
                  <a:srgbClr val="FFFFFF"/>
                </a:solidFill>
                <a:latin typeface="Calibri"/>
                <a:ea typeface="Calibri"/>
                <a:cs typeface="Calibri"/>
                <a:sym typeface="Calibri"/>
              </a:rPr>
              <a:t>D Mesalamine</a:t>
            </a:r>
            <a:br>
              <a:rPr lang="en-GB" sz="2800">
                <a:solidFill>
                  <a:srgbClr val="FFFFFF"/>
                </a:solidFill>
                <a:latin typeface="Calibri"/>
                <a:ea typeface="Calibri"/>
                <a:cs typeface="Calibri"/>
                <a:sym typeface="Calibri"/>
              </a:rPr>
            </a:br>
            <a:br>
              <a:rPr lang="en-GB" sz="2800">
                <a:solidFill>
                  <a:srgbClr val="FFFFFF"/>
                </a:solidFill>
                <a:latin typeface="Calibri"/>
                <a:ea typeface="Calibri"/>
                <a:cs typeface="Calibri"/>
                <a:sym typeface="Calibri"/>
              </a:rPr>
            </a:b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18"/>
          <p:cNvSpPr txBox="1"/>
          <p:nvPr/>
        </p:nvSpPr>
        <p:spPr>
          <a:xfrm>
            <a:off x="1007340" y="1071879"/>
            <a:ext cx="10177321" cy="4714241"/>
          </a:xfrm>
          <a:prstGeom prst="rect">
            <a:avLst/>
          </a:prstGeom>
          <a:solidFill>
            <a:srgbClr val="99CC00"/>
          </a:solidFill>
          <a:ln cap="flat" cmpd="sng" w="25400">
            <a:solidFill>
              <a:srgbClr val="4D69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FFFF"/>
                </a:solidFill>
                <a:latin typeface="Calibri"/>
                <a:ea typeface="Calibri"/>
                <a:cs typeface="Calibri"/>
                <a:sym typeface="Calibri"/>
              </a:rPr>
              <a:t>A patient with Crohn's disease presents</a:t>
            </a:r>
            <a:br>
              <a:rPr b="1" lang="en-GB" sz="2400">
                <a:solidFill>
                  <a:srgbClr val="FFFFFF"/>
                </a:solidFill>
                <a:latin typeface="Calibri"/>
                <a:ea typeface="Calibri"/>
                <a:cs typeface="Calibri"/>
                <a:sym typeface="Calibri"/>
              </a:rPr>
            </a:br>
            <a:r>
              <a:rPr b="1" lang="en-GB" sz="2400">
                <a:solidFill>
                  <a:srgbClr val="FFFFFF"/>
                </a:solidFill>
                <a:latin typeface="Calibri"/>
                <a:ea typeface="Calibri"/>
                <a:cs typeface="Calibri"/>
                <a:sym typeface="Calibri"/>
              </a:rPr>
              <a:t>with an exacerbation of diarrhoea. He is</a:t>
            </a:r>
            <a:br>
              <a:rPr b="1" lang="en-GB" sz="2400">
                <a:solidFill>
                  <a:srgbClr val="FFFFFF"/>
                </a:solidFill>
                <a:latin typeface="Calibri"/>
                <a:ea typeface="Calibri"/>
                <a:cs typeface="Calibri"/>
                <a:sym typeface="Calibri"/>
              </a:rPr>
            </a:br>
            <a:r>
              <a:rPr b="1" lang="en-GB" sz="2400">
                <a:solidFill>
                  <a:srgbClr val="FFFFFF"/>
                </a:solidFill>
                <a:latin typeface="Calibri"/>
                <a:ea typeface="Calibri"/>
                <a:cs typeface="Calibri"/>
                <a:sym typeface="Calibri"/>
              </a:rPr>
              <a:t>toxic with a slight fever, a right iliac fossa</a:t>
            </a:r>
            <a:br>
              <a:rPr b="1" lang="en-GB" sz="2400">
                <a:solidFill>
                  <a:srgbClr val="FFFFFF"/>
                </a:solidFill>
                <a:latin typeface="Calibri"/>
                <a:ea typeface="Calibri"/>
                <a:cs typeface="Calibri"/>
                <a:sym typeface="Calibri"/>
              </a:rPr>
            </a:br>
            <a:r>
              <a:rPr b="1" lang="en-GB" sz="2400">
                <a:solidFill>
                  <a:srgbClr val="FFFFFF"/>
                </a:solidFill>
                <a:latin typeface="Calibri"/>
                <a:ea typeface="Calibri"/>
                <a:cs typeface="Calibri"/>
                <a:sym typeface="Calibri"/>
              </a:rPr>
              <a:t>mass and right sided loin pain. There are</a:t>
            </a:r>
            <a:br>
              <a:rPr b="1" lang="en-GB" sz="2400">
                <a:solidFill>
                  <a:srgbClr val="FFFFFF"/>
                </a:solidFill>
                <a:latin typeface="Calibri"/>
                <a:ea typeface="Calibri"/>
                <a:cs typeface="Calibri"/>
                <a:sym typeface="Calibri"/>
              </a:rPr>
            </a:br>
            <a:r>
              <a:rPr b="1" lang="en-GB" sz="2400">
                <a:solidFill>
                  <a:srgbClr val="FFFFFF"/>
                </a:solidFill>
                <a:latin typeface="Calibri"/>
                <a:ea typeface="Calibri"/>
                <a:cs typeface="Calibri"/>
                <a:sym typeface="Calibri"/>
              </a:rPr>
              <a:t>no features of intestinal obstruction.</a:t>
            </a:r>
            <a:br>
              <a:rPr b="1" lang="en-GB" sz="2400">
                <a:solidFill>
                  <a:srgbClr val="FFFFFF"/>
                </a:solidFill>
                <a:latin typeface="Calibri"/>
                <a:ea typeface="Calibri"/>
                <a:cs typeface="Calibri"/>
                <a:sym typeface="Calibri"/>
              </a:rPr>
            </a:br>
            <a:r>
              <a:rPr b="1" lang="en-GB" sz="2400">
                <a:solidFill>
                  <a:srgbClr val="FFFFFF"/>
                </a:solidFill>
                <a:latin typeface="Calibri"/>
                <a:ea typeface="Calibri"/>
                <a:cs typeface="Calibri"/>
                <a:sym typeface="Calibri"/>
              </a:rPr>
              <a:t>Which of the following is true:</a:t>
            </a:r>
            <a:br>
              <a:rPr lang="en-GB" sz="2400">
                <a:solidFill>
                  <a:srgbClr val="FFFFFF"/>
                </a:solidFill>
                <a:latin typeface="Calibri"/>
                <a:ea typeface="Calibri"/>
                <a:cs typeface="Calibri"/>
                <a:sym typeface="Calibri"/>
              </a:rPr>
            </a:br>
            <a:endParaRPr sz="2000">
              <a:solidFill>
                <a:srgbClr val="FFFFFF"/>
              </a:solidFill>
              <a:latin typeface="Calibri"/>
              <a:ea typeface="Calibri"/>
              <a:cs typeface="Calibri"/>
              <a:sym typeface="Calibri"/>
            </a:endParaRPr>
          </a:p>
          <a:p>
            <a:pPr indent="0" lvl="0" marL="0" marR="0" rtl="0" algn="l">
              <a:spcBef>
                <a:spcPts val="0"/>
              </a:spcBef>
              <a:spcAft>
                <a:spcPts val="0"/>
              </a:spcAft>
              <a:buNone/>
            </a:pPr>
            <a:br>
              <a:rPr lang="en-GB" sz="2400">
                <a:solidFill>
                  <a:srgbClr val="FFFFFF"/>
                </a:solidFill>
                <a:latin typeface="Calibri"/>
                <a:ea typeface="Calibri"/>
                <a:cs typeface="Calibri"/>
                <a:sym typeface="Calibri"/>
              </a:rPr>
            </a:br>
            <a:r>
              <a:rPr lang="en-GB" sz="2400">
                <a:solidFill>
                  <a:srgbClr val="FFFFFF"/>
                </a:solidFill>
                <a:latin typeface="Calibri"/>
                <a:ea typeface="Calibri"/>
                <a:cs typeface="Calibri"/>
                <a:sym typeface="Calibri"/>
              </a:rPr>
              <a:t>A Ultrasound examination is helpful</a:t>
            </a:r>
            <a:br>
              <a:rPr lang="en-GB" sz="2400">
                <a:solidFill>
                  <a:srgbClr val="FFFFFF"/>
                </a:solidFill>
                <a:latin typeface="Calibri"/>
                <a:ea typeface="Calibri"/>
                <a:cs typeface="Calibri"/>
                <a:sym typeface="Calibri"/>
              </a:rPr>
            </a:br>
            <a:r>
              <a:rPr lang="en-GB" sz="2400">
                <a:solidFill>
                  <a:srgbClr val="FFFFFF"/>
                </a:solidFill>
                <a:latin typeface="Calibri"/>
                <a:ea typeface="Calibri"/>
                <a:cs typeface="Calibri"/>
                <a:sym typeface="Calibri"/>
              </a:rPr>
              <a:t>B Treatment with steroids should be started</a:t>
            </a:r>
            <a:br>
              <a:rPr lang="en-GB" sz="2400">
                <a:solidFill>
                  <a:srgbClr val="FFFFFF"/>
                </a:solidFill>
                <a:latin typeface="Calibri"/>
                <a:ea typeface="Calibri"/>
                <a:cs typeface="Calibri"/>
                <a:sym typeface="Calibri"/>
              </a:rPr>
            </a:br>
            <a:r>
              <a:rPr lang="en-GB" sz="2400">
                <a:solidFill>
                  <a:srgbClr val="FFFFFF"/>
                </a:solidFill>
                <a:latin typeface="Calibri"/>
                <a:ea typeface="Calibri"/>
                <a:cs typeface="Calibri"/>
                <a:sym typeface="Calibri"/>
              </a:rPr>
              <a:t>C Urgent laparotomy is required</a:t>
            </a:r>
            <a:br>
              <a:rPr lang="en-GB" sz="2400">
                <a:solidFill>
                  <a:srgbClr val="FFFFFF"/>
                </a:solidFill>
                <a:latin typeface="Calibri"/>
                <a:ea typeface="Calibri"/>
                <a:cs typeface="Calibri"/>
                <a:sym typeface="Calibri"/>
              </a:rPr>
            </a:br>
            <a:r>
              <a:rPr lang="en-GB" sz="2400">
                <a:solidFill>
                  <a:srgbClr val="FFFFFF"/>
                </a:solidFill>
                <a:latin typeface="Calibri"/>
                <a:ea typeface="Calibri"/>
                <a:cs typeface="Calibri"/>
                <a:sym typeface="Calibri"/>
              </a:rPr>
              <a:t>D Metronidazole should be added to the treatment</a:t>
            </a:r>
            <a:br>
              <a:rPr lang="en-GB" sz="2400">
                <a:solidFill>
                  <a:srgbClr val="FFFFFF"/>
                </a:solidFill>
                <a:latin typeface="Calibri"/>
                <a:ea typeface="Calibri"/>
                <a:cs typeface="Calibri"/>
                <a:sym typeface="Calibri"/>
              </a:rPr>
            </a:br>
            <a:r>
              <a:rPr lang="en-GB" sz="2400">
                <a:solidFill>
                  <a:srgbClr val="FFFFFF"/>
                </a:solidFill>
                <a:latin typeface="Calibri"/>
                <a:ea typeface="Calibri"/>
                <a:cs typeface="Calibri"/>
                <a:sym typeface="Calibri"/>
              </a:rPr>
              <a:t>E Azathioprine is rapidly effective</a:t>
            </a:r>
            <a:endParaRPr sz="2800">
              <a:solidFill>
                <a:srgbClr val="FFFFFF"/>
              </a:solidFill>
              <a:latin typeface="Calibri"/>
              <a:ea typeface="Calibri"/>
              <a:cs typeface="Calibri"/>
              <a:sym typeface="Calibri"/>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pic>
        <p:nvPicPr>
          <p:cNvPr id="195" name="Google Shape;195;p19"/>
          <p:cNvPicPr preferRelativeResize="0"/>
          <p:nvPr/>
        </p:nvPicPr>
        <p:blipFill rotWithShape="1">
          <a:blip r:embed="rId4">
            <a:alphaModFix/>
          </a:blip>
          <a:srcRect b="0" l="0" r="0" t="0"/>
          <a:stretch/>
        </p:blipFill>
        <p:spPr>
          <a:xfrm>
            <a:off x="3107359" y="803333"/>
            <a:ext cx="5539255" cy="5522965"/>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2"/>
          <p:cNvSpPr txBox="1"/>
          <p:nvPr>
            <p:ph type="title"/>
          </p:nvPr>
        </p:nvSpPr>
        <p:spPr>
          <a:xfrm>
            <a:off x="3239019" y="1376203"/>
            <a:ext cx="6716038" cy="31630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102590"/>
              <a:buFont typeface="Oi"/>
              <a:buNone/>
            </a:pPr>
            <a:r>
              <a:rPr lang="en-GB" sz="4288">
                <a:solidFill>
                  <a:srgbClr val="FF0000"/>
                </a:solidFill>
                <a:latin typeface="Oi"/>
                <a:ea typeface="Oi"/>
                <a:cs typeface="Oi"/>
                <a:sym typeface="Oi"/>
              </a:rPr>
              <a:t>CAUSES?!</a:t>
            </a:r>
            <a:r>
              <a:rPr b="1" lang="en-GB">
                <a:solidFill>
                  <a:srgbClr val="FF0000"/>
                </a:solidFill>
                <a:latin typeface="Oi"/>
                <a:ea typeface="Oi"/>
                <a:cs typeface="Oi"/>
                <a:sym typeface="Oi"/>
              </a:rPr>
              <a:t> </a:t>
            </a:r>
            <a:endParaRPr b="1">
              <a:solidFill>
                <a:srgbClr val="FF0000"/>
              </a:solidFill>
              <a:latin typeface="Oi"/>
              <a:ea typeface="Oi"/>
              <a:cs typeface="Oi"/>
              <a:sym typeface="Oi"/>
            </a:endParaRPr>
          </a:p>
        </p:txBody>
      </p:sp>
      <p:sp>
        <p:nvSpPr>
          <p:cNvPr id="94" name="Google Shape;94;p2"/>
          <p:cNvSpPr txBox="1"/>
          <p:nvPr>
            <p:ph idx="1" type="body"/>
          </p:nvPr>
        </p:nvSpPr>
        <p:spPr>
          <a:xfrm>
            <a:off x="1181100" y="1828800"/>
            <a:ext cx="9537600" cy="3975000"/>
          </a:xfrm>
          <a:prstGeom prst="rect">
            <a:avLst/>
          </a:prstGeom>
          <a:noFill/>
          <a:ln>
            <a:noFill/>
          </a:ln>
        </p:spPr>
        <p:txBody>
          <a:bodyPr anchorCtr="0" anchor="t" bIns="45700" lIns="91425" spcFirstLastPara="1" rIns="91425" wrap="square" tIns="45700">
            <a:noAutofit/>
          </a:bodyPr>
          <a:lstStyle/>
          <a:p>
            <a:pPr indent="-241300" lvl="0" marL="228600" rtl="0" algn="l">
              <a:lnSpc>
                <a:spcPct val="90000"/>
              </a:lnSpc>
              <a:spcBef>
                <a:spcPts val="0"/>
              </a:spcBef>
              <a:spcAft>
                <a:spcPts val="0"/>
              </a:spcAft>
              <a:buClr>
                <a:srgbClr val="FF0000"/>
              </a:buClr>
              <a:buSzPts val="2000"/>
              <a:buChar char="•"/>
            </a:pPr>
            <a:r>
              <a:rPr lang="en-GB" sz="2000">
                <a:solidFill>
                  <a:srgbClr val="FF0000"/>
                </a:solidFill>
                <a:latin typeface="Oi"/>
                <a:ea typeface="Oi"/>
                <a:cs typeface="Oi"/>
                <a:sym typeface="Oi"/>
              </a:rPr>
              <a:t>Cause</a:t>
            </a:r>
            <a:r>
              <a:rPr lang="en-GB" sz="2000">
                <a:latin typeface="Oi"/>
                <a:ea typeface="Oi"/>
                <a:cs typeface="Oi"/>
                <a:sym typeface="Oi"/>
              </a:rPr>
              <a:t>: Immune dysregulation and dysbiosis, which promotes chronic inflammation, the ultimate cause of which is not fully understood.</a:t>
            </a:r>
            <a:endParaRPr sz="2200">
              <a:latin typeface="Oi"/>
              <a:ea typeface="Oi"/>
              <a:cs typeface="Oi"/>
              <a:sym typeface="Oi"/>
            </a:endParaRPr>
          </a:p>
          <a:p>
            <a:pPr indent="-25400" lvl="0" marL="228600" rtl="0" algn="l">
              <a:lnSpc>
                <a:spcPct val="90000"/>
              </a:lnSpc>
              <a:spcBef>
                <a:spcPts val="1000"/>
              </a:spcBef>
              <a:spcAft>
                <a:spcPts val="0"/>
              </a:spcAft>
              <a:buClr>
                <a:schemeClr val="dk1"/>
              </a:buClr>
              <a:buSzPts val="3200"/>
              <a:buNone/>
            </a:pPr>
            <a:r>
              <a:t/>
            </a:r>
            <a:endParaRPr sz="3400">
              <a:latin typeface="Oi"/>
              <a:ea typeface="Oi"/>
              <a:cs typeface="Oi"/>
              <a:sym typeface="Oi"/>
            </a:endParaRPr>
          </a:p>
          <a:p>
            <a:pPr indent="-241300" lvl="0" marL="228600" rtl="0" algn="l">
              <a:lnSpc>
                <a:spcPct val="90000"/>
              </a:lnSpc>
              <a:spcBef>
                <a:spcPts val="1000"/>
              </a:spcBef>
              <a:spcAft>
                <a:spcPts val="0"/>
              </a:spcAft>
              <a:buClr>
                <a:srgbClr val="FF0000"/>
              </a:buClr>
              <a:buSzPts val="2000"/>
              <a:buChar char="•"/>
            </a:pPr>
            <a:r>
              <a:rPr lang="en-GB" sz="2000">
                <a:solidFill>
                  <a:srgbClr val="FF0000"/>
                </a:solidFill>
                <a:latin typeface="Oi"/>
                <a:ea typeface="Oi"/>
                <a:cs typeface="Oi"/>
                <a:sym typeface="Oi"/>
              </a:rPr>
              <a:t>Risk factors</a:t>
            </a:r>
            <a:endParaRPr sz="2200">
              <a:solidFill>
                <a:srgbClr val="FF0000"/>
              </a:solidFill>
              <a:latin typeface="Oi"/>
              <a:ea typeface="Oi"/>
              <a:cs typeface="Oi"/>
              <a:sym typeface="Oi"/>
            </a:endParaRPr>
          </a:p>
          <a:p>
            <a:pPr indent="0" lvl="0" marL="0" rtl="0" algn="l">
              <a:lnSpc>
                <a:spcPct val="90000"/>
              </a:lnSpc>
              <a:spcBef>
                <a:spcPts val="1000"/>
              </a:spcBef>
              <a:spcAft>
                <a:spcPts val="0"/>
              </a:spcAft>
              <a:buClr>
                <a:schemeClr val="dk1"/>
              </a:buClr>
              <a:buSzPts val="1800"/>
              <a:buNone/>
            </a:pPr>
            <a:r>
              <a:rPr lang="en-GB" sz="2000">
                <a:latin typeface="Oi"/>
                <a:ea typeface="Oi"/>
                <a:cs typeface="Oi"/>
                <a:sym typeface="Oi"/>
              </a:rPr>
              <a:t>Familial aggregation</a:t>
            </a:r>
            <a:endParaRPr sz="2200">
              <a:latin typeface="Oi"/>
              <a:ea typeface="Oi"/>
              <a:cs typeface="Oi"/>
              <a:sym typeface="Oi"/>
            </a:endParaRPr>
          </a:p>
          <a:p>
            <a:pPr indent="0" lvl="0" marL="0" rtl="0" algn="l">
              <a:lnSpc>
                <a:spcPct val="90000"/>
              </a:lnSpc>
              <a:spcBef>
                <a:spcPts val="1000"/>
              </a:spcBef>
              <a:spcAft>
                <a:spcPts val="0"/>
              </a:spcAft>
              <a:buClr>
                <a:schemeClr val="dk1"/>
              </a:buClr>
              <a:buSzPts val="1800"/>
              <a:buNone/>
            </a:pPr>
            <a:r>
              <a:rPr lang="en-GB" sz="2000">
                <a:latin typeface="Oi"/>
                <a:ea typeface="Oi"/>
                <a:cs typeface="Oi"/>
                <a:sym typeface="Oi"/>
              </a:rPr>
              <a:t>Genetic predisposition (e.g., mutation of the NOD2 gene, HLA-B27 association)</a:t>
            </a:r>
            <a:endParaRPr sz="2200">
              <a:latin typeface="Oi"/>
              <a:ea typeface="Oi"/>
              <a:cs typeface="Oi"/>
              <a:sym typeface="Oi"/>
            </a:endParaRPr>
          </a:p>
          <a:p>
            <a:pPr indent="0" lvl="0" marL="0" rtl="0" algn="l">
              <a:lnSpc>
                <a:spcPct val="90000"/>
              </a:lnSpc>
              <a:spcBef>
                <a:spcPts val="1000"/>
              </a:spcBef>
              <a:spcAft>
                <a:spcPts val="0"/>
              </a:spcAft>
              <a:buClr>
                <a:schemeClr val="dk1"/>
              </a:buClr>
              <a:buSzPts val="1800"/>
              <a:buNone/>
            </a:pPr>
            <a:r>
              <a:rPr lang="en-GB" sz="2000">
                <a:latin typeface="Oi"/>
                <a:ea typeface="Oi"/>
                <a:cs typeface="Oi"/>
                <a:sym typeface="Oi"/>
              </a:rPr>
              <a:t>Tobacco smoke</a:t>
            </a:r>
            <a:endParaRPr sz="3000">
              <a:latin typeface="Oi"/>
              <a:ea typeface="Oi"/>
              <a:cs typeface="Oi"/>
              <a:sym typeface="Oi"/>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3"/>
          <p:cNvSpPr txBox="1"/>
          <p:nvPr>
            <p:ph type="title"/>
          </p:nvPr>
        </p:nvSpPr>
        <p:spPr>
          <a:xfrm rot="-5400000">
            <a:off x="-1598553" y="2547050"/>
            <a:ext cx="4791900" cy="1366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FF"/>
              </a:buClr>
              <a:buSzPct val="100000"/>
              <a:buFont typeface="Oi"/>
              <a:buNone/>
            </a:pPr>
            <a:r>
              <a:rPr b="1" lang="en-GB" sz="3600">
                <a:solidFill>
                  <a:srgbClr val="0000FF"/>
                </a:solidFill>
                <a:latin typeface="Oi"/>
                <a:ea typeface="Oi"/>
                <a:cs typeface="Oi"/>
                <a:sym typeface="Oi"/>
              </a:rPr>
              <a:t>Specifi</a:t>
            </a:r>
            <a:r>
              <a:rPr lang="en-GB" sz="3600">
                <a:solidFill>
                  <a:srgbClr val="0000FF"/>
                </a:solidFill>
                <a:latin typeface="Oi"/>
                <a:ea typeface="Oi"/>
                <a:cs typeface="Oi"/>
                <a:sym typeface="Oi"/>
              </a:rPr>
              <a:t>c Clinical Diagnosis F</a:t>
            </a:r>
            <a:r>
              <a:rPr b="1" lang="en-GB" sz="3600">
                <a:solidFill>
                  <a:srgbClr val="0000FF"/>
                </a:solidFill>
                <a:latin typeface="Oi"/>
                <a:ea typeface="Oi"/>
                <a:cs typeface="Oi"/>
                <a:sym typeface="Oi"/>
              </a:rPr>
              <a:t>eatures</a:t>
            </a:r>
            <a:endParaRPr b="1">
              <a:solidFill>
                <a:srgbClr val="0000FF"/>
              </a:solidFill>
              <a:latin typeface="Oi"/>
              <a:ea typeface="Oi"/>
              <a:cs typeface="Oi"/>
              <a:sym typeface="Oi"/>
            </a:endParaRPr>
          </a:p>
        </p:txBody>
      </p:sp>
      <p:sp>
        <p:nvSpPr>
          <p:cNvPr id="100" name="Google Shape;100;p3"/>
          <p:cNvSpPr txBox="1"/>
          <p:nvPr>
            <p:ph idx="1" type="body"/>
          </p:nvPr>
        </p:nvSpPr>
        <p:spPr>
          <a:xfrm>
            <a:off x="1622508" y="742358"/>
            <a:ext cx="6836670" cy="2686641"/>
          </a:xfrm>
          <a:prstGeom prst="rect">
            <a:avLst/>
          </a:prstGeom>
          <a:noFill/>
          <a:ln>
            <a:noFill/>
          </a:ln>
        </p:spPr>
        <p:txBody>
          <a:bodyPr anchorCtr="0" anchor="t" bIns="45700" lIns="91425" spcFirstLastPara="1" rIns="91425" wrap="square" tIns="45700">
            <a:noAutofit/>
          </a:bodyPr>
          <a:lstStyle/>
          <a:p>
            <a:pPr indent="-222250" lvl="0" marL="228600" rtl="0" algn="l">
              <a:lnSpc>
                <a:spcPct val="90000"/>
              </a:lnSpc>
              <a:spcBef>
                <a:spcPts val="0"/>
              </a:spcBef>
              <a:spcAft>
                <a:spcPts val="0"/>
              </a:spcAft>
              <a:buClr>
                <a:schemeClr val="dk1"/>
              </a:buClr>
              <a:buSzPts val="1900"/>
              <a:buChar char="•"/>
            </a:pPr>
            <a:r>
              <a:rPr lang="en-GB" sz="1900">
                <a:latin typeface="Oi"/>
                <a:ea typeface="Oi"/>
                <a:cs typeface="Oi"/>
                <a:sym typeface="Oi"/>
              </a:rPr>
              <a:t>CD most commonly affects the terminal ileum.</a:t>
            </a:r>
            <a:endParaRPr sz="2300">
              <a:latin typeface="Oi"/>
              <a:ea typeface="Oi"/>
              <a:cs typeface="Oi"/>
              <a:sym typeface="Oi"/>
            </a:endParaRPr>
          </a:p>
          <a:p>
            <a:pPr indent="-222250" lvl="0" marL="228600" rtl="0" algn="l">
              <a:lnSpc>
                <a:spcPct val="90000"/>
              </a:lnSpc>
              <a:spcBef>
                <a:spcPts val="1000"/>
              </a:spcBef>
              <a:spcAft>
                <a:spcPts val="0"/>
              </a:spcAft>
              <a:buClr>
                <a:schemeClr val="dk1"/>
              </a:buClr>
              <a:buSzPts val="1900"/>
              <a:buChar char="•"/>
            </a:pPr>
            <a:r>
              <a:rPr lang="en-GB" sz="1900">
                <a:latin typeface="Oi"/>
                <a:ea typeface="Oi"/>
                <a:cs typeface="Oi"/>
                <a:sym typeface="Oi"/>
              </a:rPr>
              <a:t>Chronic diarrhea</a:t>
            </a:r>
            <a:endParaRPr sz="2300">
              <a:latin typeface="Oi"/>
              <a:ea typeface="Oi"/>
              <a:cs typeface="Oi"/>
              <a:sym typeface="Oi"/>
            </a:endParaRPr>
          </a:p>
          <a:p>
            <a:pPr indent="-222250" lvl="0" marL="228600" rtl="0" algn="l">
              <a:lnSpc>
                <a:spcPct val="90000"/>
              </a:lnSpc>
              <a:spcBef>
                <a:spcPts val="1000"/>
              </a:spcBef>
              <a:spcAft>
                <a:spcPts val="0"/>
              </a:spcAft>
              <a:buClr>
                <a:schemeClr val="dk1"/>
              </a:buClr>
              <a:buSzPts val="1900"/>
              <a:buChar char="•"/>
            </a:pPr>
            <a:r>
              <a:rPr lang="en-GB" sz="1900">
                <a:latin typeface="Oi"/>
                <a:ea typeface="Oi"/>
                <a:cs typeface="Oi"/>
                <a:sym typeface="Oi"/>
              </a:rPr>
              <a:t>Abdominal pain, typically in the RLQ</a:t>
            </a:r>
            <a:endParaRPr sz="2300">
              <a:latin typeface="Oi"/>
              <a:ea typeface="Oi"/>
              <a:cs typeface="Oi"/>
              <a:sym typeface="Oi"/>
            </a:endParaRPr>
          </a:p>
          <a:p>
            <a:pPr indent="-222250" lvl="0" marL="228600" rtl="0" algn="l">
              <a:lnSpc>
                <a:spcPct val="90000"/>
              </a:lnSpc>
              <a:spcBef>
                <a:spcPts val="1000"/>
              </a:spcBef>
              <a:spcAft>
                <a:spcPts val="0"/>
              </a:spcAft>
              <a:buClr>
                <a:schemeClr val="dk1"/>
              </a:buClr>
              <a:buSzPts val="1900"/>
              <a:buChar char="•"/>
            </a:pPr>
            <a:r>
              <a:rPr lang="en-GB" sz="1900">
                <a:latin typeface="Oi"/>
                <a:ea typeface="Oi"/>
                <a:cs typeface="Oi"/>
                <a:sym typeface="Oi"/>
              </a:rPr>
              <a:t>Palpable abdominal mass  in the RLQ  </a:t>
            </a:r>
            <a:endParaRPr sz="2300">
              <a:latin typeface="Oi"/>
              <a:ea typeface="Oi"/>
              <a:cs typeface="Oi"/>
              <a:sym typeface="Oi"/>
            </a:endParaRPr>
          </a:p>
          <a:p>
            <a:pPr indent="-222250" lvl="0" marL="228600" rtl="0" algn="l">
              <a:lnSpc>
                <a:spcPct val="90000"/>
              </a:lnSpc>
              <a:spcBef>
                <a:spcPts val="1000"/>
              </a:spcBef>
              <a:spcAft>
                <a:spcPts val="0"/>
              </a:spcAft>
              <a:buClr>
                <a:schemeClr val="dk1"/>
              </a:buClr>
              <a:buSzPts val="1900"/>
              <a:buChar char="•"/>
            </a:pPr>
            <a:r>
              <a:rPr lang="en-GB" sz="1900">
                <a:latin typeface="Oi"/>
                <a:ea typeface="Oi"/>
                <a:cs typeface="Oi"/>
                <a:sym typeface="Oi"/>
              </a:rPr>
              <a:t>Malabsorption (e.g., weight loss, anemia, failure to thrive)</a:t>
            </a:r>
            <a:endParaRPr sz="2300">
              <a:latin typeface="Oi"/>
              <a:ea typeface="Oi"/>
              <a:cs typeface="Oi"/>
              <a:sym typeface="Oi"/>
            </a:endParaRPr>
          </a:p>
          <a:p>
            <a:pPr indent="-222250" lvl="0" marL="228600" rtl="0" algn="l">
              <a:lnSpc>
                <a:spcPct val="90000"/>
              </a:lnSpc>
              <a:spcBef>
                <a:spcPts val="1000"/>
              </a:spcBef>
              <a:spcAft>
                <a:spcPts val="0"/>
              </a:spcAft>
              <a:buClr>
                <a:schemeClr val="dk1"/>
              </a:buClr>
              <a:buSzPts val="1900"/>
              <a:buChar char="•"/>
            </a:pPr>
            <a:r>
              <a:rPr lang="en-GB" sz="1900">
                <a:latin typeface="Oi"/>
                <a:ea typeface="Oi"/>
                <a:cs typeface="Oi"/>
                <a:sym typeface="Oi"/>
              </a:rPr>
              <a:t>Oral aphthous ulcers</a:t>
            </a:r>
            <a:endParaRPr sz="2300">
              <a:latin typeface="Oi"/>
              <a:ea typeface="Oi"/>
              <a:cs typeface="Oi"/>
              <a:sym typeface="Oi"/>
            </a:endParaRPr>
          </a:p>
          <a:p>
            <a:pPr indent="-222250" lvl="0" marL="228600" rtl="0" algn="l">
              <a:lnSpc>
                <a:spcPct val="90000"/>
              </a:lnSpc>
              <a:spcBef>
                <a:spcPts val="1000"/>
              </a:spcBef>
              <a:spcAft>
                <a:spcPts val="0"/>
              </a:spcAft>
              <a:buClr>
                <a:schemeClr val="dk1"/>
              </a:buClr>
              <a:buSzPts val="1900"/>
              <a:buChar char="•"/>
            </a:pPr>
            <a:r>
              <a:rPr lang="en-GB" sz="1900">
                <a:latin typeface="Oi"/>
                <a:ea typeface="Oi"/>
                <a:cs typeface="Oi"/>
                <a:sym typeface="Oi"/>
              </a:rPr>
              <a:t>erythema nodosum</a:t>
            </a:r>
            <a:endParaRPr sz="2300">
              <a:latin typeface="Oi"/>
              <a:ea typeface="Oi"/>
              <a:cs typeface="Oi"/>
              <a:sym typeface="Oi"/>
            </a:endParaRPr>
          </a:p>
          <a:p>
            <a:pPr indent="-222250" lvl="0" marL="228600" rtl="0" algn="l">
              <a:lnSpc>
                <a:spcPct val="90000"/>
              </a:lnSpc>
              <a:spcBef>
                <a:spcPts val="1000"/>
              </a:spcBef>
              <a:spcAft>
                <a:spcPts val="0"/>
              </a:spcAft>
              <a:buClr>
                <a:schemeClr val="dk1"/>
              </a:buClr>
              <a:buSzPts val="1900"/>
              <a:buChar char="•"/>
            </a:pPr>
            <a:r>
              <a:rPr lang="en-GB" sz="1900">
                <a:latin typeface="Oi"/>
                <a:ea typeface="Oi"/>
                <a:cs typeface="Oi"/>
                <a:sym typeface="Oi"/>
              </a:rPr>
              <a:t>Enterocutaneous or perianal fistulas, often associated with abscess formation,</a:t>
            </a:r>
            <a:r>
              <a:rPr lang="en-GB" sz="1900">
                <a:solidFill>
                  <a:srgbClr val="FF0000"/>
                </a:solidFill>
                <a:latin typeface="Oi"/>
                <a:ea typeface="Oi"/>
                <a:cs typeface="Oi"/>
                <a:sym typeface="Oi"/>
              </a:rPr>
              <a:t> AS A FIRST SIGN OF CROHN DISEASE</a:t>
            </a:r>
            <a:endParaRPr sz="1500">
              <a:solidFill>
                <a:srgbClr val="FF0000"/>
              </a:solidFill>
              <a:latin typeface="Oi"/>
              <a:ea typeface="Oi"/>
              <a:cs typeface="Oi"/>
              <a:sym typeface="Oi"/>
            </a:endParaRPr>
          </a:p>
        </p:txBody>
      </p:sp>
      <p:pic>
        <p:nvPicPr>
          <p:cNvPr id="101" name="Google Shape;101;p3"/>
          <p:cNvPicPr preferRelativeResize="0"/>
          <p:nvPr/>
        </p:nvPicPr>
        <p:blipFill rotWithShape="1">
          <a:blip r:embed="rId4">
            <a:alphaModFix/>
          </a:blip>
          <a:srcRect b="39840" l="2597" r="52804" t="0"/>
          <a:stretch/>
        </p:blipFill>
        <p:spPr>
          <a:xfrm>
            <a:off x="9898209" y="0"/>
            <a:ext cx="2293791" cy="2167357"/>
          </a:xfrm>
          <a:prstGeom prst="ellipse">
            <a:avLst/>
          </a:prstGeom>
          <a:noFill/>
          <a:ln>
            <a:noFill/>
          </a:ln>
        </p:spPr>
      </p:pic>
      <p:pic>
        <p:nvPicPr>
          <p:cNvPr id="102" name="Google Shape;102;p3"/>
          <p:cNvPicPr preferRelativeResize="0"/>
          <p:nvPr/>
        </p:nvPicPr>
        <p:blipFill rotWithShape="1">
          <a:blip r:embed="rId5">
            <a:alphaModFix/>
          </a:blip>
          <a:srcRect b="35943" l="9148" r="30170" t="27648"/>
          <a:stretch/>
        </p:blipFill>
        <p:spPr>
          <a:xfrm>
            <a:off x="9969534" y="2180532"/>
            <a:ext cx="2222466" cy="2215929"/>
          </a:xfrm>
          <a:prstGeom prst="ellipse">
            <a:avLst/>
          </a:prstGeom>
          <a:noFill/>
          <a:ln>
            <a:noFill/>
          </a:ln>
        </p:spPr>
      </p:pic>
      <p:pic>
        <p:nvPicPr>
          <p:cNvPr id="103" name="Google Shape;103;p3"/>
          <p:cNvPicPr preferRelativeResize="0"/>
          <p:nvPr/>
        </p:nvPicPr>
        <p:blipFill rotWithShape="1">
          <a:blip r:embed="rId6">
            <a:alphaModFix/>
          </a:blip>
          <a:srcRect b="1671" l="51590" r="3181" t="0"/>
          <a:stretch/>
        </p:blipFill>
        <p:spPr>
          <a:xfrm>
            <a:off x="9687699" y="4354207"/>
            <a:ext cx="2511176" cy="2503792"/>
          </a:xfrm>
          <a:prstGeom prst="ellipse">
            <a:avLst/>
          </a:prstGeom>
          <a:noFill/>
          <a:ln>
            <a:noFill/>
          </a:ln>
        </p:spPr>
      </p:pic>
      <p:pic>
        <p:nvPicPr>
          <p:cNvPr id="104" name="Google Shape;104;p3"/>
          <p:cNvPicPr preferRelativeResize="0"/>
          <p:nvPr/>
        </p:nvPicPr>
        <p:blipFill rotWithShape="1">
          <a:blip r:embed="rId6">
            <a:alphaModFix/>
          </a:blip>
          <a:srcRect b="-57" l="1364" r="52614" t="0"/>
          <a:stretch/>
        </p:blipFill>
        <p:spPr>
          <a:xfrm>
            <a:off x="10375583" y="5725930"/>
            <a:ext cx="1135409" cy="1132069"/>
          </a:xfrm>
          <a:prstGeom prst="ellipse">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pic>
        <p:nvPicPr>
          <p:cNvPr id="109" name="Google Shape;109;p4"/>
          <p:cNvPicPr preferRelativeResize="0"/>
          <p:nvPr/>
        </p:nvPicPr>
        <p:blipFill rotWithShape="1">
          <a:blip r:embed="rId4">
            <a:alphaModFix/>
          </a:blip>
          <a:srcRect b="29945" l="0" r="0" t="14324"/>
          <a:stretch/>
        </p:blipFill>
        <p:spPr>
          <a:xfrm>
            <a:off x="1562100" y="139700"/>
            <a:ext cx="8902701" cy="6591300"/>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5"/>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Oi"/>
              <a:buNone/>
            </a:pPr>
            <a:r>
              <a:rPr lang="en-GB" sz="2800">
                <a:latin typeface="Oi"/>
                <a:ea typeface="Oi"/>
                <a:cs typeface="Oi"/>
                <a:sym typeface="Oi"/>
              </a:rPr>
              <a:t>EXTRAINTISTINAL SYMPTOMES AND PHYSICAL EXAMINATION CHANGES</a:t>
            </a:r>
            <a:endParaRPr>
              <a:latin typeface="Oi"/>
              <a:ea typeface="Oi"/>
              <a:cs typeface="Oi"/>
              <a:sym typeface="Oi"/>
            </a:endParaRPr>
          </a:p>
        </p:txBody>
      </p:sp>
      <p:sp>
        <p:nvSpPr>
          <p:cNvPr id="115" name="Google Shape;115;p5"/>
          <p:cNvSpPr txBox="1"/>
          <p:nvPr>
            <p:ph idx="1" type="body"/>
          </p:nvPr>
        </p:nvSpPr>
        <p:spPr>
          <a:xfrm rot="-5986">
            <a:off x="211491" y="1329310"/>
            <a:ext cx="4309453" cy="492390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FF"/>
              </a:buClr>
              <a:buSzPts val="1600"/>
              <a:buChar char="•"/>
            </a:pPr>
            <a:r>
              <a:rPr b="1" lang="en-GB" sz="1600">
                <a:solidFill>
                  <a:srgbClr val="0000FF"/>
                </a:solidFill>
              </a:rPr>
              <a:t>Joints</a:t>
            </a:r>
            <a:endParaRPr b="1" sz="1800">
              <a:solidFill>
                <a:srgbClr val="0000FF"/>
              </a:solidFill>
            </a:endParaRPr>
          </a:p>
          <a:p>
            <a:pPr indent="-228600" lvl="0" marL="228600" rtl="0" algn="l">
              <a:lnSpc>
                <a:spcPct val="90000"/>
              </a:lnSpc>
              <a:spcBef>
                <a:spcPts val="1000"/>
              </a:spcBef>
              <a:spcAft>
                <a:spcPts val="0"/>
              </a:spcAft>
              <a:buClr>
                <a:schemeClr val="dk1"/>
              </a:buClr>
              <a:buSzPts val="1600"/>
              <a:buChar char="•"/>
            </a:pPr>
            <a:r>
              <a:rPr b="1" lang="en-GB" sz="1600"/>
              <a:t>Enteropathic arthritis</a:t>
            </a:r>
            <a:endParaRPr b="1" sz="1800"/>
          </a:p>
          <a:p>
            <a:pPr indent="-228600" lvl="0" marL="228600" rtl="0" algn="l">
              <a:lnSpc>
                <a:spcPct val="90000"/>
              </a:lnSpc>
              <a:spcBef>
                <a:spcPts val="1000"/>
              </a:spcBef>
              <a:spcAft>
                <a:spcPts val="0"/>
              </a:spcAft>
              <a:buClr>
                <a:schemeClr val="dk1"/>
              </a:buClr>
              <a:buSzPts val="1600"/>
              <a:buChar char="•"/>
            </a:pPr>
            <a:r>
              <a:rPr b="1" lang="en-GB" sz="1600"/>
              <a:t>A seronegative spondyloarthropathy</a:t>
            </a:r>
            <a:endParaRPr b="1" sz="1800"/>
          </a:p>
          <a:p>
            <a:pPr indent="-228600" lvl="0" marL="228600" rtl="0" algn="l">
              <a:lnSpc>
                <a:spcPct val="90000"/>
              </a:lnSpc>
              <a:spcBef>
                <a:spcPts val="1000"/>
              </a:spcBef>
              <a:spcAft>
                <a:spcPts val="0"/>
              </a:spcAft>
              <a:buClr>
                <a:schemeClr val="dk1"/>
              </a:buClr>
              <a:buSzPts val="1600"/>
              <a:buChar char="•"/>
            </a:pPr>
            <a:r>
              <a:rPr b="1" lang="en-GB" sz="1600"/>
              <a:t>Affects the spine (e.g., sacroiliitis, spondylitis)</a:t>
            </a:r>
            <a:endParaRPr b="1" sz="1800"/>
          </a:p>
          <a:p>
            <a:pPr indent="-228600" lvl="0" marL="228600" rtl="0" algn="l">
              <a:lnSpc>
                <a:spcPct val="90000"/>
              </a:lnSpc>
              <a:spcBef>
                <a:spcPts val="1000"/>
              </a:spcBef>
              <a:spcAft>
                <a:spcPts val="0"/>
              </a:spcAft>
              <a:buClr>
                <a:schemeClr val="dk1"/>
              </a:buClr>
              <a:buSzPts val="1600"/>
              <a:buChar char="•"/>
            </a:pPr>
            <a:r>
              <a:rPr b="1" lang="en-GB" sz="1600"/>
              <a:t>Nail clubbing</a:t>
            </a:r>
            <a:endParaRPr b="1" sz="1800"/>
          </a:p>
          <a:p>
            <a:pPr indent="-228600" lvl="0" marL="228600" rtl="0" algn="l">
              <a:lnSpc>
                <a:spcPct val="90000"/>
              </a:lnSpc>
              <a:spcBef>
                <a:spcPts val="1000"/>
              </a:spcBef>
              <a:spcAft>
                <a:spcPts val="0"/>
              </a:spcAft>
              <a:buClr>
                <a:srgbClr val="0000FF"/>
              </a:buClr>
              <a:buSzPts val="1600"/>
              <a:buChar char="•"/>
            </a:pPr>
            <a:r>
              <a:rPr b="1" lang="en-GB" sz="1600">
                <a:solidFill>
                  <a:srgbClr val="0000FF"/>
                </a:solidFill>
              </a:rPr>
              <a:t>Eyes</a:t>
            </a:r>
            <a:endParaRPr b="1" sz="1800">
              <a:solidFill>
                <a:srgbClr val="0000FF"/>
              </a:solidFill>
            </a:endParaRPr>
          </a:p>
          <a:p>
            <a:pPr indent="-228600" lvl="0" marL="228600" rtl="0" algn="l">
              <a:lnSpc>
                <a:spcPct val="90000"/>
              </a:lnSpc>
              <a:spcBef>
                <a:spcPts val="1000"/>
              </a:spcBef>
              <a:spcAft>
                <a:spcPts val="0"/>
              </a:spcAft>
              <a:buClr>
                <a:schemeClr val="dk1"/>
              </a:buClr>
              <a:buSzPts val="1600"/>
              <a:buChar char="•"/>
            </a:pPr>
            <a:r>
              <a:rPr b="1" lang="en-GB" sz="1600"/>
              <a:t>Uveitis/Iritis</a:t>
            </a:r>
            <a:endParaRPr b="1" sz="1800"/>
          </a:p>
          <a:p>
            <a:pPr indent="-228600" lvl="0" marL="228600" rtl="0" algn="l">
              <a:lnSpc>
                <a:spcPct val="90000"/>
              </a:lnSpc>
              <a:spcBef>
                <a:spcPts val="1000"/>
              </a:spcBef>
              <a:spcAft>
                <a:spcPts val="0"/>
              </a:spcAft>
              <a:buClr>
                <a:schemeClr val="dk1"/>
              </a:buClr>
              <a:buSzPts val="1600"/>
              <a:buChar char="•"/>
            </a:pPr>
            <a:r>
              <a:rPr b="1" lang="en-GB" sz="1600"/>
              <a:t>Episcleritis</a:t>
            </a:r>
            <a:endParaRPr b="1" sz="1800"/>
          </a:p>
          <a:p>
            <a:pPr indent="-228600" lvl="0" marL="228600" rtl="0" algn="l">
              <a:lnSpc>
                <a:spcPct val="90000"/>
              </a:lnSpc>
              <a:spcBef>
                <a:spcPts val="1000"/>
              </a:spcBef>
              <a:spcAft>
                <a:spcPts val="0"/>
              </a:spcAft>
              <a:buClr>
                <a:srgbClr val="0000FF"/>
              </a:buClr>
              <a:buSzPts val="1600"/>
              <a:buChar char="•"/>
            </a:pPr>
            <a:r>
              <a:rPr b="1" lang="en-GB" sz="1600">
                <a:solidFill>
                  <a:srgbClr val="0000FF"/>
                </a:solidFill>
              </a:rPr>
              <a:t>Liver/bile ducts</a:t>
            </a:r>
            <a:r>
              <a:rPr b="1" lang="en-GB" sz="1600"/>
              <a:t>: </a:t>
            </a:r>
            <a:endParaRPr b="1" sz="1800"/>
          </a:p>
          <a:p>
            <a:pPr indent="-228600" lvl="0" marL="228600" rtl="0" algn="l">
              <a:lnSpc>
                <a:spcPct val="90000"/>
              </a:lnSpc>
              <a:spcBef>
                <a:spcPts val="1000"/>
              </a:spcBef>
              <a:spcAft>
                <a:spcPts val="0"/>
              </a:spcAft>
              <a:buClr>
                <a:schemeClr val="dk1"/>
              </a:buClr>
              <a:buSzPts val="1600"/>
              <a:buChar char="•"/>
            </a:pPr>
            <a:r>
              <a:rPr b="1" lang="en-GB" sz="1600"/>
              <a:t>cholelithiasis </a:t>
            </a:r>
            <a:endParaRPr b="1" sz="1800"/>
          </a:p>
          <a:p>
            <a:pPr indent="-228600" lvl="0" marL="228600" rtl="0" algn="l">
              <a:lnSpc>
                <a:spcPct val="90000"/>
              </a:lnSpc>
              <a:spcBef>
                <a:spcPts val="1000"/>
              </a:spcBef>
              <a:spcAft>
                <a:spcPts val="0"/>
              </a:spcAft>
              <a:buClr>
                <a:srgbClr val="0000FF"/>
              </a:buClr>
              <a:buSzPts val="1600"/>
              <a:buChar char="•"/>
            </a:pPr>
            <a:r>
              <a:rPr b="1" lang="en-GB" sz="1600">
                <a:solidFill>
                  <a:srgbClr val="0000FF"/>
                </a:solidFill>
              </a:rPr>
              <a:t>Urogenital system</a:t>
            </a:r>
            <a:r>
              <a:rPr b="1" lang="en-GB" sz="1600"/>
              <a:t>: </a:t>
            </a:r>
            <a:endParaRPr b="1" sz="1800"/>
          </a:p>
          <a:p>
            <a:pPr indent="-228600" lvl="0" marL="228600" rtl="0" algn="l">
              <a:lnSpc>
                <a:spcPct val="90000"/>
              </a:lnSpc>
              <a:spcBef>
                <a:spcPts val="1000"/>
              </a:spcBef>
              <a:spcAft>
                <a:spcPts val="0"/>
              </a:spcAft>
              <a:buClr>
                <a:schemeClr val="dk1"/>
              </a:buClr>
              <a:buSzPts val="1600"/>
              <a:buChar char="•"/>
            </a:pPr>
            <a:r>
              <a:rPr b="1" lang="en-GB" sz="1600"/>
              <a:t>urolithiasis</a:t>
            </a:r>
            <a:endParaRPr b="1" sz="1800"/>
          </a:p>
          <a:p>
            <a:pPr indent="-228600" lvl="0" marL="228600" rtl="0" algn="l">
              <a:lnSpc>
                <a:spcPct val="90000"/>
              </a:lnSpc>
              <a:spcBef>
                <a:spcPts val="1000"/>
              </a:spcBef>
              <a:spcAft>
                <a:spcPts val="0"/>
              </a:spcAft>
              <a:buClr>
                <a:srgbClr val="0000FF"/>
              </a:buClr>
              <a:buSzPts val="1600"/>
              <a:buChar char="•"/>
            </a:pPr>
            <a:r>
              <a:rPr b="1" lang="en-GB" sz="1600">
                <a:solidFill>
                  <a:srgbClr val="0000FF"/>
                </a:solidFill>
              </a:rPr>
              <a:t>Oral mucosa</a:t>
            </a:r>
            <a:endParaRPr b="1" sz="1800">
              <a:solidFill>
                <a:srgbClr val="0000FF"/>
              </a:solidFill>
            </a:endParaRPr>
          </a:p>
          <a:p>
            <a:pPr indent="-228600" lvl="0" marL="228600" rtl="0" algn="l">
              <a:lnSpc>
                <a:spcPct val="90000"/>
              </a:lnSpc>
              <a:spcBef>
                <a:spcPts val="1000"/>
              </a:spcBef>
              <a:spcAft>
                <a:spcPts val="0"/>
              </a:spcAft>
              <a:buClr>
                <a:schemeClr val="dk1"/>
              </a:buClr>
              <a:buSzPts val="1600"/>
              <a:buChar char="•"/>
            </a:pPr>
            <a:r>
              <a:rPr b="1" lang="en-GB" sz="1600"/>
              <a:t>Oral aphthae</a:t>
            </a:r>
            <a:endParaRPr b="1" sz="1800"/>
          </a:p>
          <a:p>
            <a:pPr indent="-228600" lvl="0" marL="228600" rtl="0" algn="l">
              <a:lnSpc>
                <a:spcPct val="90000"/>
              </a:lnSpc>
              <a:spcBef>
                <a:spcPts val="1000"/>
              </a:spcBef>
              <a:spcAft>
                <a:spcPts val="0"/>
              </a:spcAft>
              <a:buClr>
                <a:schemeClr val="dk1"/>
              </a:buClr>
              <a:buSzPts val="1600"/>
              <a:buChar char="•"/>
            </a:pPr>
            <a:r>
              <a:rPr b="1" lang="en-GB" sz="1600"/>
              <a:t>Pyostomatitis vegetans</a:t>
            </a:r>
            <a:endParaRPr b="1"/>
          </a:p>
        </p:txBody>
      </p:sp>
      <p:sp>
        <p:nvSpPr>
          <p:cNvPr id="116" name="Google Shape;116;p5"/>
          <p:cNvSpPr/>
          <p:nvPr/>
        </p:nvSpPr>
        <p:spPr>
          <a:xfrm>
            <a:off x="8501400" y="1572351"/>
            <a:ext cx="3462000" cy="40917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000FF"/>
              </a:buClr>
              <a:buSzPts val="1600"/>
              <a:buFont typeface="Arial"/>
              <a:buChar char="•"/>
            </a:pPr>
            <a:r>
              <a:rPr b="1" i="0" lang="en-GB" sz="1600" u="none" cap="none" strike="noStrike">
                <a:solidFill>
                  <a:srgbClr val="0000FF"/>
                </a:solidFill>
                <a:latin typeface="Oi"/>
                <a:ea typeface="Oi"/>
                <a:cs typeface="Oi"/>
                <a:sym typeface="Oi"/>
              </a:rPr>
              <a:t>Skin</a:t>
            </a:r>
            <a:endParaRPr b="1" i="0" sz="1800" u="none" cap="none" strike="noStrike">
              <a:solidFill>
                <a:srgbClr val="0000FF"/>
              </a:solidFill>
              <a:latin typeface="Oi"/>
              <a:ea typeface="Oi"/>
              <a:cs typeface="Oi"/>
              <a:sym typeface="Oi"/>
            </a:endParaRPr>
          </a:p>
          <a:p>
            <a:pPr indent="-228600" lvl="0" marL="228600" marR="0" rtl="0" algn="l">
              <a:lnSpc>
                <a:spcPct val="90000"/>
              </a:lnSpc>
              <a:spcBef>
                <a:spcPts val="1000"/>
              </a:spcBef>
              <a:spcAft>
                <a:spcPts val="0"/>
              </a:spcAft>
              <a:buClr>
                <a:srgbClr val="000000"/>
              </a:buClr>
              <a:buSzPts val="1600"/>
              <a:buChar char="•"/>
            </a:pPr>
            <a:r>
              <a:rPr i="0" lang="en-GB" sz="1600" u="none" cap="none" strike="noStrike">
                <a:solidFill>
                  <a:srgbClr val="000000"/>
                </a:solidFill>
                <a:latin typeface="Oi"/>
                <a:ea typeface="Oi"/>
                <a:cs typeface="Oi"/>
                <a:sym typeface="Oi"/>
              </a:rPr>
              <a:t>Erythema nodosum</a:t>
            </a:r>
            <a:endParaRPr i="0" sz="1800" u="none" cap="none" strike="noStrike">
              <a:solidFill>
                <a:srgbClr val="000000"/>
              </a:solidFill>
              <a:latin typeface="Oi"/>
              <a:ea typeface="Oi"/>
              <a:cs typeface="Oi"/>
              <a:sym typeface="Oi"/>
            </a:endParaRPr>
          </a:p>
          <a:p>
            <a:pPr indent="-228600" lvl="0" marL="228600" marR="0" rtl="0" algn="l">
              <a:lnSpc>
                <a:spcPct val="90000"/>
              </a:lnSpc>
              <a:spcBef>
                <a:spcPts val="1000"/>
              </a:spcBef>
              <a:spcAft>
                <a:spcPts val="0"/>
              </a:spcAft>
              <a:buClr>
                <a:srgbClr val="000000"/>
              </a:buClr>
              <a:buSzPts val="1600"/>
              <a:buChar char="•"/>
            </a:pPr>
            <a:r>
              <a:rPr i="0" lang="en-GB" sz="1600" u="none" cap="none" strike="noStrike">
                <a:solidFill>
                  <a:srgbClr val="000000"/>
                </a:solidFill>
                <a:latin typeface="Oi"/>
                <a:ea typeface="Oi"/>
                <a:cs typeface="Oi"/>
                <a:sym typeface="Oi"/>
              </a:rPr>
              <a:t>Acrodermatitis enteropathica</a:t>
            </a:r>
            <a:endParaRPr i="0" sz="1800" u="none" cap="none" strike="noStrike">
              <a:solidFill>
                <a:srgbClr val="000000"/>
              </a:solidFill>
              <a:latin typeface="Oi"/>
              <a:ea typeface="Oi"/>
              <a:cs typeface="Oi"/>
              <a:sym typeface="Oi"/>
            </a:endParaRPr>
          </a:p>
          <a:p>
            <a:pPr indent="-228600" lvl="0" marL="228600" marR="0" rtl="0" algn="l">
              <a:lnSpc>
                <a:spcPct val="90000"/>
              </a:lnSpc>
              <a:spcBef>
                <a:spcPts val="1000"/>
              </a:spcBef>
              <a:spcAft>
                <a:spcPts val="0"/>
              </a:spcAft>
              <a:buClr>
                <a:srgbClr val="000000"/>
              </a:buClr>
              <a:buSzPts val="1600"/>
              <a:buChar char="•"/>
            </a:pPr>
            <a:r>
              <a:rPr i="0" lang="en-GB" sz="1600" u="none" cap="none" strike="noStrike">
                <a:solidFill>
                  <a:srgbClr val="000000"/>
                </a:solidFill>
                <a:latin typeface="Oi"/>
                <a:ea typeface="Oi"/>
                <a:cs typeface="Oi"/>
                <a:sym typeface="Oi"/>
              </a:rPr>
              <a:t>Pyoderma gangrenosum</a:t>
            </a:r>
            <a:endParaRPr i="0" sz="1800" u="none" cap="none" strike="noStrike">
              <a:solidFill>
                <a:srgbClr val="000000"/>
              </a:solidFill>
              <a:latin typeface="Oi"/>
              <a:ea typeface="Oi"/>
              <a:cs typeface="Oi"/>
              <a:sym typeface="Oi"/>
            </a:endParaRPr>
          </a:p>
          <a:p>
            <a:pPr indent="-228600" lvl="0" marL="228600" marR="0" rtl="0" algn="l">
              <a:lnSpc>
                <a:spcPct val="90000"/>
              </a:lnSpc>
              <a:spcBef>
                <a:spcPts val="1000"/>
              </a:spcBef>
              <a:spcAft>
                <a:spcPts val="0"/>
              </a:spcAft>
              <a:buClr>
                <a:srgbClr val="000000"/>
              </a:buClr>
              <a:buSzPts val="1600"/>
              <a:buChar char="•"/>
            </a:pPr>
            <a:r>
              <a:rPr i="0" lang="en-GB" sz="1600" u="none" cap="none" strike="noStrike">
                <a:solidFill>
                  <a:srgbClr val="000000"/>
                </a:solidFill>
                <a:latin typeface="Oi"/>
                <a:ea typeface="Oi"/>
                <a:cs typeface="Oi"/>
                <a:sym typeface="Oi"/>
              </a:rPr>
              <a:t>Painful, rapidly-progressive, red spots that can change into purulent pustules or deep ulcerated lesions with central necrosis</a:t>
            </a:r>
            <a:endParaRPr i="0" sz="1800" u="none" cap="none" strike="noStrike">
              <a:solidFill>
                <a:srgbClr val="000000"/>
              </a:solidFill>
              <a:latin typeface="Oi"/>
              <a:ea typeface="Oi"/>
              <a:cs typeface="Oi"/>
              <a:sym typeface="Oi"/>
            </a:endParaRPr>
          </a:p>
        </p:txBody>
      </p:sp>
      <p:pic>
        <p:nvPicPr>
          <p:cNvPr id="117" name="Google Shape;117;p5"/>
          <p:cNvPicPr preferRelativeResize="0"/>
          <p:nvPr/>
        </p:nvPicPr>
        <p:blipFill rotWithShape="1">
          <a:blip r:embed="rId4">
            <a:alphaModFix/>
          </a:blip>
          <a:srcRect b="1737" l="0" r="0" t="2411"/>
          <a:stretch/>
        </p:blipFill>
        <p:spPr>
          <a:xfrm>
            <a:off x="4058175" y="1187449"/>
            <a:ext cx="4091835" cy="5711725"/>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6"/>
          <p:cNvSpPr txBox="1"/>
          <p:nvPr>
            <p:ph type="title"/>
          </p:nvPr>
        </p:nvSpPr>
        <p:spPr>
          <a:xfrm>
            <a:off x="838200" y="365126"/>
            <a:ext cx="344532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i"/>
              <a:buNone/>
            </a:pPr>
            <a:r>
              <a:rPr b="1" lang="en-GB">
                <a:latin typeface="Oi"/>
                <a:ea typeface="Oi"/>
                <a:cs typeface="Oi"/>
                <a:sym typeface="Oi"/>
              </a:rPr>
              <a:t>SEVERITY</a:t>
            </a:r>
            <a:endParaRPr b="1">
              <a:latin typeface="Oi"/>
              <a:ea typeface="Oi"/>
              <a:cs typeface="Oi"/>
              <a:sym typeface="Oi"/>
            </a:endParaRPr>
          </a:p>
        </p:txBody>
      </p:sp>
      <p:sp>
        <p:nvSpPr>
          <p:cNvPr id="123" name="Google Shape;123;p6"/>
          <p:cNvSpPr/>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rgbClr val="000000"/>
              </a:buClr>
              <a:buSzPts val="2800"/>
              <a:buFont typeface="Arial"/>
              <a:buNone/>
            </a:pPr>
            <a:r>
              <a:t/>
            </a:r>
            <a:endParaRPr b="0" i="0" sz="2800" u="none" cap="none" strike="noStrike">
              <a:solidFill>
                <a:srgbClr val="000000"/>
              </a:solidFill>
              <a:latin typeface="Calibri"/>
              <a:ea typeface="Calibri"/>
              <a:cs typeface="Calibri"/>
              <a:sym typeface="Calibri"/>
            </a:endParaRPr>
          </a:p>
        </p:txBody>
      </p:sp>
      <p:pic>
        <p:nvPicPr>
          <p:cNvPr id="124" name="Google Shape;124;p6"/>
          <p:cNvPicPr preferRelativeResize="0"/>
          <p:nvPr/>
        </p:nvPicPr>
        <p:blipFill rotWithShape="1">
          <a:blip r:embed="rId4">
            <a:alphaModFix/>
          </a:blip>
          <a:srcRect b="9317" l="4091" r="4091" t="15750"/>
          <a:stretch/>
        </p:blipFill>
        <p:spPr>
          <a:xfrm>
            <a:off x="4890293" y="0"/>
            <a:ext cx="5146264" cy="6979102"/>
          </a:xfrm>
          <a:prstGeom prst="rect">
            <a:avLst/>
          </a:prstGeom>
          <a:noFill/>
          <a:ln>
            <a:noFill/>
          </a:ln>
        </p:spPr>
      </p:pic>
      <p:pic>
        <p:nvPicPr>
          <p:cNvPr id="125" name="Google Shape;125;p6"/>
          <p:cNvPicPr preferRelativeResize="0"/>
          <p:nvPr/>
        </p:nvPicPr>
        <p:blipFill rotWithShape="1">
          <a:blip r:embed="rId5">
            <a:alphaModFix/>
          </a:blip>
          <a:srcRect b="26841" l="0" r="0" t="14318"/>
          <a:stretch/>
        </p:blipFill>
        <p:spPr>
          <a:xfrm>
            <a:off x="431298" y="1690688"/>
            <a:ext cx="4126935" cy="4035310"/>
          </a:xfrm>
          <a:prstGeom prst="roundRect">
            <a:avLst>
              <a:gd fmla="val 16667" name="adj"/>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7"/>
          <p:cNvSpPr txBox="1"/>
          <p:nvPr>
            <p:ph type="title"/>
          </p:nvPr>
        </p:nvSpPr>
        <p:spPr>
          <a:xfrm>
            <a:off x="2672661" y="-144850"/>
            <a:ext cx="8688944" cy="9404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800"/>
              <a:buFont typeface="Oi"/>
              <a:buNone/>
            </a:pPr>
            <a:r>
              <a:rPr b="1" lang="en-GB" sz="4800">
                <a:solidFill>
                  <a:srgbClr val="000000"/>
                </a:solidFill>
                <a:latin typeface="Oi"/>
                <a:ea typeface="Oi"/>
                <a:cs typeface="Oi"/>
                <a:sym typeface="Oi"/>
              </a:rPr>
              <a:t>DIAGNOSIS METHODES</a:t>
            </a:r>
            <a:endParaRPr b="1">
              <a:solidFill>
                <a:srgbClr val="000000"/>
              </a:solidFill>
              <a:latin typeface="Oi"/>
              <a:ea typeface="Oi"/>
              <a:cs typeface="Oi"/>
              <a:sym typeface="Oi"/>
            </a:endParaRPr>
          </a:p>
        </p:txBody>
      </p:sp>
      <p:sp>
        <p:nvSpPr>
          <p:cNvPr id="131" name="Google Shape;131;p7"/>
          <p:cNvSpPr txBox="1"/>
          <p:nvPr>
            <p:ph idx="1" type="body"/>
          </p:nvPr>
        </p:nvSpPr>
        <p:spPr>
          <a:xfrm>
            <a:off x="2122119" y="795629"/>
            <a:ext cx="7874697" cy="56130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FF"/>
              </a:buClr>
              <a:buSzPts val="1600"/>
              <a:buNone/>
            </a:pPr>
            <a:r>
              <a:rPr b="1" lang="en-GB" sz="1600">
                <a:solidFill>
                  <a:srgbClr val="0000FF"/>
                </a:solidFill>
                <a:latin typeface="Oi"/>
                <a:ea typeface="Oi"/>
                <a:cs typeface="Oi"/>
                <a:sym typeface="Oi"/>
              </a:rPr>
              <a:t>1- Digital rectal examination</a:t>
            </a:r>
            <a:r>
              <a:rPr b="1" lang="en-GB" sz="1600">
                <a:latin typeface="Oi"/>
                <a:ea typeface="Oi"/>
                <a:cs typeface="Oi"/>
                <a:sym typeface="Oi"/>
              </a:rPr>
              <a:t>: to assess for rectal bleeding With a lubricated, gloved finger, palpate the anal canal and rectum. Assess anal sphincter tone and the size and consistency of the prostate.</a:t>
            </a:r>
            <a:endParaRPr b="1" sz="1400">
              <a:latin typeface="Oi"/>
              <a:ea typeface="Oi"/>
              <a:cs typeface="Oi"/>
              <a:sym typeface="Oi"/>
            </a:endParaRPr>
          </a:p>
          <a:p>
            <a:pPr indent="0" lvl="0" marL="0" rtl="0" algn="l">
              <a:lnSpc>
                <a:spcPct val="90000"/>
              </a:lnSpc>
              <a:spcBef>
                <a:spcPts val="1000"/>
              </a:spcBef>
              <a:spcAft>
                <a:spcPts val="0"/>
              </a:spcAft>
              <a:buClr>
                <a:schemeClr val="dk1"/>
              </a:buClr>
              <a:buSzPts val="1600"/>
              <a:buNone/>
            </a:pPr>
            <a:r>
              <a:t/>
            </a:r>
            <a:endParaRPr b="1" sz="1600">
              <a:latin typeface="Oi"/>
              <a:ea typeface="Oi"/>
              <a:cs typeface="Oi"/>
              <a:sym typeface="Oi"/>
            </a:endParaRPr>
          </a:p>
          <a:p>
            <a:pPr indent="0" lvl="0" marL="0" rtl="0" algn="l">
              <a:lnSpc>
                <a:spcPct val="90000"/>
              </a:lnSpc>
              <a:spcBef>
                <a:spcPts val="1000"/>
              </a:spcBef>
              <a:spcAft>
                <a:spcPts val="0"/>
              </a:spcAft>
              <a:buClr>
                <a:srgbClr val="0000FF"/>
              </a:buClr>
              <a:buSzPts val="1600"/>
              <a:buNone/>
            </a:pPr>
            <a:r>
              <a:rPr b="1" lang="en-GB" sz="1600">
                <a:solidFill>
                  <a:srgbClr val="0000FF"/>
                </a:solidFill>
                <a:latin typeface="Oi"/>
                <a:ea typeface="Oi"/>
                <a:cs typeface="Oi"/>
                <a:sym typeface="Oi"/>
              </a:rPr>
              <a:t>2- Labrototary diagnosis: </a:t>
            </a:r>
            <a:endParaRPr b="1" sz="1400">
              <a:solidFill>
                <a:srgbClr val="0000FF"/>
              </a:solidFill>
              <a:latin typeface="Oi"/>
              <a:ea typeface="Oi"/>
              <a:cs typeface="Oi"/>
              <a:sym typeface="Oi"/>
            </a:endParaRPr>
          </a:p>
          <a:p>
            <a:pPr indent="0" lvl="0" marL="0" rtl="0" algn="l">
              <a:lnSpc>
                <a:spcPct val="90000"/>
              </a:lnSpc>
              <a:spcBef>
                <a:spcPts val="1000"/>
              </a:spcBef>
              <a:spcAft>
                <a:spcPts val="0"/>
              </a:spcAft>
              <a:buClr>
                <a:srgbClr val="FF0000"/>
              </a:buClr>
              <a:buSzPts val="1600"/>
              <a:buNone/>
            </a:pPr>
            <a:r>
              <a:rPr b="1" lang="en-GB" sz="1600">
                <a:solidFill>
                  <a:srgbClr val="FF0000"/>
                </a:solidFill>
                <a:latin typeface="Oi"/>
                <a:ea typeface="Oi"/>
                <a:cs typeface="Oi"/>
                <a:sym typeface="Oi"/>
              </a:rPr>
              <a:t>+CBC:</a:t>
            </a:r>
            <a:r>
              <a:rPr b="1" lang="en-GB" sz="1600">
                <a:latin typeface="Oi"/>
                <a:ea typeface="Oi"/>
                <a:cs typeface="Oi"/>
                <a:sym typeface="Oi"/>
              </a:rPr>
              <a:t> anemia - thrombocytosis - leukocytosis</a:t>
            </a:r>
            <a:endParaRPr b="1" sz="1400">
              <a:latin typeface="Oi"/>
              <a:ea typeface="Oi"/>
              <a:cs typeface="Oi"/>
              <a:sym typeface="Oi"/>
            </a:endParaRPr>
          </a:p>
          <a:p>
            <a:pPr indent="0" lvl="0" marL="0" rtl="0" algn="l">
              <a:lnSpc>
                <a:spcPct val="90000"/>
              </a:lnSpc>
              <a:spcBef>
                <a:spcPts val="1000"/>
              </a:spcBef>
              <a:spcAft>
                <a:spcPts val="0"/>
              </a:spcAft>
              <a:buClr>
                <a:srgbClr val="FF0000"/>
              </a:buClr>
              <a:buSzPts val="1600"/>
              <a:buNone/>
            </a:pPr>
            <a:r>
              <a:rPr b="1" lang="en-GB" sz="1600">
                <a:solidFill>
                  <a:srgbClr val="FF0000"/>
                </a:solidFill>
                <a:latin typeface="Oi"/>
                <a:ea typeface="Oi"/>
                <a:cs typeface="Oi"/>
                <a:sym typeface="Oi"/>
              </a:rPr>
              <a:t>+BIOCHEMICAL TEST:</a:t>
            </a:r>
            <a:r>
              <a:rPr b="1" lang="en-GB" sz="1600">
                <a:latin typeface="Oi"/>
                <a:ea typeface="Oi"/>
                <a:cs typeface="Oi"/>
                <a:sym typeface="Oi"/>
              </a:rPr>
              <a:t> ✓creatinin - iron low - B12 dificiency - HIGH CRP, ESR</a:t>
            </a:r>
            <a:endParaRPr b="1" sz="1400">
              <a:latin typeface="Oi"/>
              <a:ea typeface="Oi"/>
              <a:cs typeface="Oi"/>
              <a:sym typeface="Oi"/>
            </a:endParaRPr>
          </a:p>
          <a:p>
            <a:pPr indent="0" lvl="0" marL="0" rtl="0" algn="l">
              <a:lnSpc>
                <a:spcPct val="90000"/>
              </a:lnSpc>
              <a:spcBef>
                <a:spcPts val="1000"/>
              </a:spcBef>
              <a:spcAft>
                <a:spcPts val="0"/>
              </a:spcAft>
              <a:buClr>
                <a:srgbClr val="FF0000"/>
              </a:buClr>
              <a:buSzPts val="1600"/>
              <a:buNone/>
            </a:pPr>
            <a:r>
              <a:rPr b="1" lang="en-GB" sz="1600">
                <a:solidFill>
                  <a:srgbClr val="FF0000"/>
                </a:solidFill>
                <a:latin typeface="Oi"/>
                <a:ea typeface="Oi"/>
                <a:cs typeface="Oi"/>
                <a:sym typeface="Oi"/>
              </a:rPr>
              <a:t>+STOOL ANALYSIS: </a:t>
            </a:r>
            <a:r>
              <a:rPr b="1" lang="en-GB" sz="1600">
                <a:latin typeface="Oi"/>
                <a:ea typeface="Oi"/>
                <a:cs typeface="Oi"/>
                <a:sym typeface="Oi"/>
              </a:rPr>
              <a:t>fecal calprotictin / lactoferrin present as inflammatory marker of intestine. AND a stool culture of C.difficle</a:t>
            </a:r>
            <a:endParaRPr b="1" sz="1400">
              <a:latin typeface="Oi"/>
              <a:ea typeface="Oi"/>
              <a:cs typeface="Oi"/>
              <a:sym typeface="Oi"/>
            </a:endParaRPr>
          </a:p>
          <a:p>
            <a:pPr indent="0" lvl="0" marL="0" rtl="0" algn="l">
              <a:lnSpc>
                <a:spcPct val="90000"/>
              </a:lnSpc>
              <a:spcBef>
                <a:spcPts val="1000"/>
              </a:spcBef>
              <a:spcAft>
                <a:spcPts val="0"/>
              </a:spcAft>
              <a:buClr>
                <a:schemeClr val="dk1"/>
              </a:buClr>
              <a:buSzPts val="1600"/>
              <a:buNone/>
            </a:pPr>
            <a:r>
              <a:t/>
            </a:r>
            <a:endParaRPr b="1" sz="1600">
              <a:latin typeface="Oi"/>
              <a:ea typeface="Oi"/>
              <a:cs typeface="Oi"/>
              <a:sym typeface="Oi"/>
            </a:endParaRPr>
          </a:p>
          <a:p>
            <a:pPr indent="0" lvl="0" marL="0" rtl="0" algn="l">
              <a:lnSpc>
                <a:spcPct val="90000"/>
              </a:lnSpc>
              <a:spcBef>
                <a:spcPts val="1000"/>
              </a:spcBef>
              <a:spcAft>
                <a:spcPts val="0"/>
              </a:spcAft>
              <a:buClr>
                <a:srgbClr val="0000FF"/>
              </a:buClr>
              <a:buSzPts val="1600"/>
              <a:buNone/>
            </a:pPr>
            <a:r>
              <a:rPr b="1" lang="en-GB" sz="1600">
                <a:solidFill>
                  <a:srgbClr val="0000FF"/>
                </a:solidFill>
                <a:latin typeface="Oi"/>
                <a:ea typeface="Oi"/>
                <a:cs typeface="Oi"/>
                <a:sym typeface="Oi"/>
              </a:rPr>
              <a:t>3-Ileoolonoscopy</a:t>
            </a:r>
            <a:endParaRPr b="1" sz="1400">
              <a:solidFill>
                <a:srgbClr val="0000FF"/>
              </a:solidFill>
              <a:latin typeface="Oi"/>
              <a:ea typeface="Oi"/>
              <a:cs typeface="Oi"/>
              <a:sym typeface="Oi"/>
            </a:endParaRPr>
          </a:p>
          <a:p>
            <a:pPr indent="0" lvl="0" marL="0" rtl="0" algn="l">
              <a:lnSpc>
                <a:spcPct val="90000"/>
              </a:lnSpc>
              <a:spcBef>
                <a:spcPts val="1000"/>
              </a:spcBef>
              <a:spcAft>
                <a:spcPts val="0"/>
              </a:spcAft>
              <a:buClr>
                <a:schemeClr val="dk1"/>
              </a:buClr>
              <a:buSzPts val="1600"/>
              <a:buNone/>
            </a:pPr>
            <a:r>
              <a:rPr b="1" lang="en-GB" sz="1600">
                <a:latin typeface="Oi"/>
                <a:ea typeface="Oi"/>
                <a:cs typeface="Oi"/>
                <a:sym typeface="Oi"/>
              </a:rPr>
              <a:t>Findings:</a:t>
            </a:r>
            <a:endParaRPr b="1" sz="1400">
              <a:latin typeface="Oi"/>
              <a:ea typeface="Oi"/>
              <a:cs typeface="Oi"/>
              <a:sym typeface="Oi"/>
            </a:endParaRPr>
          </a:p>
          <a:p>
            <a:pPr indent="0" lvl="0" marL="0" rtl="0" algn="l">
              <a:lnSpc>
                <a:spcPct val="90000"/>
              </a:lnSpc>
              <a:spcBef>
                <a:spcPts val="1000"/>
              </a:spcBef>
              <a:spcAft>
                <a:spcPts val="0"/>
              </a:spcAft>
              <a:buClr>
                <a:schemeClr val="dk1"/>
              </a:buClr>
              <a:buSzPts val="1600"/>
              <a:buNone/>
            </a:pPr>
            <a:r>
              <a:rPr b="1" lang="en-GB" sz="1600">
                <a:latin typeface="Oi"/>
                <a:ea typeface="Oi"/>
                <a:cs typeface="Oi"/>
                <a:sym typeface="Oi"/>
              </a:rPr>
              <a:t>✓Linear ulcerations</a:t>
            </a:r>
            <a:endParaRPr b="1" sz="1400">
              <a:latin typeface="Oi"/>
              <a:ea typeface="Oi"/>
              <a:cs typeface="Oi"/>
              <a:sym typeface="Oi"/>
            </a:endParaRPr>
          </a:p>
          <a:p>
            <a:pPr indent="0" lvl="0" marL="0" rtl="0" algn="l">
              <a:lnSpc>
                <a:spcPct val="90000"/>
              </a:lnSpc>
              <a:spcBef>
                <a:spcPts val="1000"/>
              </a:spcBef>
              <a:spcAft>
                <a:spcPts val="0"/>
              </a:spcAft>
              <a:buClr>
                <a:schemeClr val="dk1"/>
              </a:buClr>
              <a:buSzPts val="1600"/>
              <a:buNone/>
            </a:pPr>
            <a:r>
              <a:rPr b="1" lang="en-GB" sz="1600">
                <a:latin typeface="Oi"/>
                <a:ea typeface="Oi"/>
                <a:cs typeface="Oi"/>
                <a:sym typeface="Oi"/>
              </a:rPr>
              <a:t>✓Erythema-fissures-strictures-fiatulas</a:t>
            </a:r>
            <a:endParaRPr b="1" sz="1200">
              <a:latin typeface="Oi"/>
              <a:ea typeface="Oi"/>
              <a:cs typeface="Oi"/>
              <a:sym typeface="Oi"/>
            </a:endParaRPr>
          </a:p>
        </p:txBody>
      </p:sp>
      <p:pic>
        <p:nvPicPr>
          <p:cNvPr id="132" name="Google Shape;132;p7"/>
          <p:cNvPicPr preferRelativeResize="0"/>
          <p:nvPr/>
        </p:nvPicPr>
        <p:blipFill rotWithShape="1">
          <a:blip r:embed="rId4">
            <a:alphaModFix/>
          </a:blip>
          <a:srcRect b="0" l="0" r="0" t="0"/>
          <a:stretch/>
        </p:blipFill>
        <p:spPr>
          <a:xfrm>
            <a:off x="7343673" y="3825399"/>
            <a:ext cx="3776359" cy="3563392"/>
          </a:xfrm>
          <a:prstGeom prst="rect">
            <a:avLst/>
          </a:prstGeom>
          <a:noFill/>
          <a:ln>
            <a:noFill/>
          </a:ln>
        </p:spPr>
      </p:pic>
      <p:sp>
        <p:nvSpPr>
          <p:cNvPr id="133" name="Google Shape;133;p7"/>
          <p:cNvSpPr txBox="1"/>
          <p:nvPr/>
        </p:nvSpPr>
        <p:spPr>
          <a:xfrm>
            <a:off x="8253435" y="4717088"/>
            <a:ext cx="1956834" cy="16916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200" u="none" cap="none" strike="noStrike">
                <a:solidFill>
                  <a:srgbClr val="000000"/>
                </a:solidFill>
                <a:latin typeface="Oi"/>
                <a:ea typeface="Oi"/>
                <a:cs typeface="Oi"/>
                <a:sym typeface="Oi"/>
              </a:rPr>
              <a:t>Discontinuous areas of inflammation, cobblestone appearance of the affected mucosa, and mucosal ulcerations are hallmark endoscopic findings of CD</a:t>
            </a:r>
            <a:endParaRPr b="1" sz="2800">
              <a:solidFill>
                <a:srgbClr val="000000"/>
              </a:solidFill>
              <a:latin typeface="Oi"/>
              <a:ea typeface="Oi"/>
              <a:cs typeface="Oi"/>
              <a:sym typeface="Oi"/>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pic>
        <p:nvPicPr>
          <p:cNvPr id="138" name="Google Shape;138;p8"/>
          <p:cNvPicPr preferRelativeResize="0"/>
          <p:nvPr/>
        </p:nvPicPr>
        <p:blipFill rotWithShape="1">
          <a:blip r:embed="rId4">
            <a:alphaModFix/>
          </a:blip>
          <a:srcRect b="11908" l="0" r="0" t="16841"/>
          <a:stretch/>
        </p:blipFill>
        <p:spPr>
          <a:xfrm>
            <a:off x="0" y="0"/>
            <a:ext cx="4620247" cy="5470412"/>
          </a:xfrm>
          <a:prstGeom prst="rect">
            <a:avLst/>
          </a:prstGeom>
          <a:noFill/>
          <a:ln>
            <a:noFill/>
          </a:ln>
        </p:spPr>
      </p:pic>
      <p:pic>
        <p:nvPicPr>
          <p:cNvPr id="139" name="Google Shape;139;p8"/>
          <p:cNvPicPr preferRelativeResize="0"/>
          <p:nvPr/>
        </p:nvPicPr>
        <p:blipFill rotWithShape="1">
          <a:blip r:embed="rId5">
            <a:alphaModFix/>
          </a:blip>
          <a:srcRect b="11841" l="0" r="0" t="25090"/>
          <a:stretch/>
        </p:blipFill>
        <p:spPr>
          <a:xfrm rot="2651">
            <a:off x="6519370" y="-319599"/>
            <a:ext cx="5670412" cy="5751002"/>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pic>
        <p:nvPicPr>
          <p:cNvPr id="144" name="Google Shape;144;p9"/>
          <p:cNvPicPr preferRelativeResize="0"/>
          <p:nvPr/>
        </p:nvPicPr>
        <p:blipFill rotWithShape="1">
          <a:blip r:embed="rId4">
            <a:alphaModFix/>
          </a:blip>
          <a:srcRect b="11529" l="0" r="0" t="19773"/>
          <a:stretch/>
        </p:blipFill>
        <p:spPr>
          <a:xfrm>
            <a:off x="3169582" y="-17774"/>
            <a:ext cx="5852836" cy="6893548"/>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2015-05-05T09:30:45Z</dcterms:created>
  <dc:creator>BAH3-L09</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49faf4737f884bf5bbf8f18855bd8214</vt:lpwstr>
  </property>
</Properties>
</file>